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image/jpeg" Extension="jpeg"/>
  <Default ContentType="application/vnd.openxmlformats-package.relationships+xml" Extension="rels"/>
  <Default ContentType="image/x-emf" Extension="emf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themeOverride+xml" PartName="/ppt/theme/themeOverride1.xml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1.xml"/>
  <Override ContentType="application/vnd.openxmlformats-officedocument.presentationml.tags+xml" PartName="/ppt/tags/tag26.xml"/>
  <Override ContentType="application/vnd.openxmlformats-officedocument.presentationml.tags+xml" PartName="/ppt/tags/tag13.xml"/>
  <Override ContentType="application/vnd.openxmlformats-officedocument.presentationml.tags+xml" PartName="/ppt/tags/tag9.xml"/>
  <Override ContentType="application/vnd.openxmlformats-officedocument.presentationml.tags+xml" PartName="/ppt/tags/tag34.xml"/>
  <Override ContentType="application/vnd.openxmlformats-officedocument.presentationml.tags+xml" PartName="/ppt/tags/tag39.xml"/>
  <Override ContentType="application/vnd.openxmlformats-officedocument.presentationml.tags+xml" PartName="/ppt/tags/tag21.xml"/>
  <Override ContentType="application/vnd.openxmlformats-officedocument.presentationml.tags+xml" PartName="/ppt/tags/tag4.xml"/>
  <Override ContentType="application/vnd.openxmlformats-officedocument.presentationml.tags+xml" PartName="/ppt/tags/tag30.xml"/>
  <Override ContentType="application/vnd.openxmlformats-officedocument.presentationml.tags+xml" PartName="/ppt/tags/tag17.xml"/>
  <Override ContentType="application/vnd.openxmlformats-officedocument.presentationml.tags+xml" PartName="/ppt/tags/tag8.xml"/>
  <Override ContentType="application/vnd.openxmlformats-officedocument.presentationml.tags+xml" PartName="/ppt/tags/tag38.xml"/>
  <Override ContentType="application/vnd.openxmlformats-officedocument.presentationml.tags+xml" PartName="/ppt/tags/tag20.xml"/>
  <Override ContentType="application/vnd.openxmlformats-officedocument.presentationml.tags+xml" PartName="/ppt/tags/tag33.xml"/>
  <Override ContentType="application/vnd.openxmlformats-officedocument.presentationml.tags+xml" PartName="/ppt/tags/tag25.xml"/>
  <Override ContentType="application/vnd.openxmlformats-officedocument.presentationml.tags+xml" PartName="/ppt/tags/tag5.xml"/>
  <Override ContentType="application/vnd.openxmlformats-officedocument.presentationml.tags+xml" PartName="/ppt/tags/tag29.xml"/>
  <Override ContentType="application/vnd.openxmlformats-officedocument.presentationml.tags+xml" PartName="/ppt/tags/tag12.xml"/>
  <Override ContentType="application/vnd.openxmlformats-officedocument.presentationml.tags+xml" PartName="/ppt/tags/tag16.xml"/>
  <Override ContentType="application/vnd.openxmlformats-officedocument.presentationml.tags+xml" PartName="/ppt/tags/tag2.xml"/>
  <Override ContentType="application/vnd.openxmlformats-officedocument.presentationml.tags+xml" PartName="/ppt/tags/tag32.xml"/>
  <Override ContentType="application/vnd.openxmlformats-officedocument.presentationml.tags+xml" PartName="/ppt/tags/tag10.xml"/>
  <Override ContentType="application/vnd.openxmlformats-officedocument.presentationml.tags+xml" PartName="/ppt/tags/tag7.xml"/>
  <Override ContentType="application/vnd.openxmlformats-officedocument.presentationml.tags+xml" PartName="/ppt/tags/tag24.xml"/>
  <Override ContentType="application/vnd.openxmlformats-officedocument.presentationml.tags+xml" PartName="/ppt/tags/tag37.xml"/>
  <Override ContentType="application/vnd.openxmlformats-officedocument.presentationml.tags+xml" PartName="/ppt/tags/tag23.xml"/>
  <Override ContentType="application/vnd.openxmlformats-officedocument.presentationml.tags+xml" PartName="/ppt/tags/tag11.xml"/>
  <Override ContentType="application/vnd.openxmlformats-officedocument.presentationml.tags+xml" PartName="/ppt/tags/tag28.xml"/>
  <Override ContentType="application/vnd.openxmlformats-officedocument.presentationml.tags+xml" PartName="/ppt/tags/tag15.xml"/>
  <Override ContentType="application/vnd.openxmlformats-officedocument.presentationml.tags+xml" PartName="/ppt/tags/tag14.xml"/>
  <Override ContentType="application/vnd.openxmlformats-officedocument.presentationml.tags+xml" PartName="/ppt/tags/tag19.xml"/>
  <Override ContentType="application/vnd.openxmlformats-officedocument.presentationml.tags+xml" PartName="/ppt/tags/tag27.xml"/>
  <Override ContentType="application/vnd.openxmlformats-officedocument.presentationml.tags+xml" PartName="/ppt/tags/tag22.xml"/>
  <Override ContentType="application/vnd.openxmlformats-officedocument.presentationml.tags+xml" PartName="/ppt/tags/tag3.xml"/>
  <Override ContentType="application/vnd.openxmlformats-officedocument.presentationml.tags+xml" PartName="/ppt/tags/tag6.xml"/>
  <Override ContentType="application/vnd.openxmlformats-officedocument.presentationml.tags+xml" PartName="/ppt/tags/tag36.xml"/>
  <Override ContentType="application/vnd.openxmlformats-officedocument.presentationml.tags+xml" PartName="/ppt/tags/tag35.xml"/>
  <Override ContentType="application/vnd.openxmlformats-officedocument.presentationml.tags+xml" PartName="/ppt/tags/tag18.xml"/>
  <Override ContentType="application/vnd.openxmlformats-officedocument.presentationml.tags+xml" PartName="/ppt/tags/tag3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05600" cy="99441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385">
          <p15:clr>
            <a:srgbClr val="A4A3A4"/>
          </p15:clr>
        </p15:guide>
        <p15:guide id="2" orient="horz" pos="1049">
          <p15:clr>
            <a:srgbClr val="A4A3A4"/>
          </p15:clr>
        </p15:guide>
        <p15:guide id="3" pos="6176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85" orient="horz"/>
        <p:guide pos="1049" orient="horz"/>
        <p:guide pos="61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49256342957133"/>
          <c:y val="7.5442742852678296E-2"/>
          <c:w val="0.41345975503062116"/>
          <c:h val="0.839157405771482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'[_ФП_полный_с изменениями на 18.05.2020 (1).xlsx]Лист1'!$A$26:$A$30</c:f>
              <c:strCache>
                <c:ptCount val="5"/>
                <c:pt idx="0">
                  <c:v>ДРОФА</c:v>
                </c:pt>
                <c:pt idx="1">
                  <c:v>ВЕНТАНА-ГРАФ</c:v>
                </c:pt>
                <c:pt idx="2">
                  <c:v>Просвещение</c:v>
                </c:pt>
                <c:pt idx="3">
                  <c:v>Развивающее обучение</c:v>
                </c:pt>
                <c:pt idx="4">
                  <c:v>БИНОМ. Лаборатория знаний</c:v>
                </c:pt>
              </c:strCache>
            </c:strRef>
          </c:cat>
          <c:val>
            <c:numRef>
              <c:f>'[_ФП_полный_с изменениями на 18.05.2020 (1).xlsx]Лист1'!$B$26:$B$30</c:f>
              <c:numCache>
                <c:formatCode>General</c:formatCode>
                <c:ptCount val="5"/>
                <c:pt idx="0">
                  <c:v>66</c:v>
                </c:pt>
                <c:pt idx="1">
                  <c:v>48</c:v>
                </c:pt>
                <c:pt idx="2">
                  <c:v>44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96369203849515"/>
          <c:y val="0.33263534431707908"/>
          <c:w val="0.45303630796150479"/>
          <c:h val="0.40238926212631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66F2C91-5BE2-4D4A-A47C-15BBA71B198D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1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CD0A87D-A611-4407-9F4B-965663F77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8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5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00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76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79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60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9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25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340768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294790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73176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11173176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646" y="4860081"/>
            <a:ext cx="2808312" cy="666646"/>
          </a:xfrm>
          <a:prstGeom prst="rect">
            <a:avLst/>
          </a:prstGeom>
        </p:spPr>
      </p:pic>
      <p:grpSp>
        <p:nvGrpSpPr>
          <p:cNvPr id="13" name="Группа 44"/>
          <p:cNvGrpSpPr>
            <a:grpSpLocks noChangeAspect="1"/>
          </p:cNvGrpSpPr>
          <p:nvPr/>
        </p:nvGrpSpPr>
        <p:grpSpPr>
          <a:xfrm>
            <a:off x="1333610" y="4851123"/>
            <a:ext cx="1979798" cy="684563"/>
            <a:chOff x="338369" y="163286"/>
            <a:chExt cx="1440066" cy="497938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3612296" y="5204814"/>
            <a:ext cx="72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/>
        </p:nvCxnSpPr>
        <p:spPr>
          <a:xfrm>
            <a:off x="3612296" y="5180898"/>
            <a:ext cx="72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30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761" y="4725560"/>
            <a:ext cx="2183271" cy="9356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7752760" y="5204814"/>
            <a:ext cx="756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7752760" y="5180898"/>
            <a:ext cx="756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41" name="TextBox 40"/>
          <p:cNvSpPr txBox="1"/>
          <p:nvPr/>
        </p:nvSpPr>
        <p:spPr>
          <a:xfrm>
            <a:off x="334963" y="6103158"/>
            <a:ext cx="69978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Все права защищены. Никакая часть презентации не может быть воспроизведена в какой бы то ни было форме и какими бы то ни было средствами,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включая размещение в сети Интернет и в корпоративных сетях, а также запись в память ЭВМ, для частного или публичного использования,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без письменного разрешения владельца авторских прав.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© АО «Издательство "Просвещение"», 20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г.</a:t>
            </a:r>
          </a:p>
        </p:txBody>
      </p:sp>
      <p:cxnSp>
        <p:nvCxnSpPr>
          <p:cNvPr id="42" name="Прямая соединительная линия 41"/>
          <p:cNvCxnSpPr/>
          <p:nvPr userDrawn="1"/>
        </p:nvCxnSpPr>
        <p:spPr>
          <a:xfrm>
            <a:off x="0" y="5193184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3" name="Прямая соединительная линия 42"/>
          <p:cNvCxnSpPr/>
          <p:nvPr userDrawn="1"/>
        </p:nvCxnSpPr>
        <p:spPr>
          <a:xfrm>
            <a:off x="0" y="5178146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215359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3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3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272000" y="1619136"/>
            <a:ext cx="3648000" cy="4330095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</p:nvPr>
        </p:nvSpPr>
        <p:spPr>
          <a:xfrm>
            <a:off x="8208000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4272000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8208000" y="1259136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10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6" name="Объект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0736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200367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2"/>
          </p:nvPr>
        </p:nvSpPr>
        <p:spPr>
          <a:xfrm>
            <a:off x="616800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776431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4"/>
          </p:nvPr>
        </p:nvSpPr>
        <p:spPr>
          <a:xfrm>
            <a:off x="40736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200367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6"/>
          </p:nvPr>
        </p:nvSpPr>
        <p:spPr>
          <a:xfrm>
            <a:off x="616800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776431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07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4" name="Объект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ru-RU" sz="1800" b="0" i="0" baseline="0" dirty="0" err="1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3" y="6309320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332086"/>
            <a:ext cx="11520000" cy="7858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2489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598935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7" name="Группа 6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95512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Слайд think-cell" r:id="rId4" imgW="416" imgH="416" progId="TCLayout.ActiveDocument.1">
                  <p:embed/>
                </p:oleObj>
              </mc:Choice>
              <mc:Fallback>
                <p:oleObj name="Слайд think-cell" r:id="rId4" imgW="416" imgH="41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30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8712968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7488" y="3140645"/>
            <a:ext cx="8712968" cy="360363"/>
          </a:xfrm>
          <a:noFill/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2135560" y="2097944"/>
            <a:ext cx="8064896" cy="864368"/>
          </a:xfrm>
        </p:spPr>
        <p:txBody>
          <a:bodyPr/>
          <a:lstStyle>
            <a:lvl1pPr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2138852" y="3641656"/>
            <a:ext cx="8061604" cy="86436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Название слайда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200456" y="3139587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10202386" y="2097943"/>
            <a:ext cx="601642" cy="864369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  <a:p>
            <a:pPr lvl="0"/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200456" y="3641126"/>
            <a:ext cx="603572" cy="86542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428051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9316540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5173" y="2132856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98141" y="2131798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23" hasCustomPrompt="1"/>
          </p:nvPr>
        </p:nvSpPr>
        <p:spPr>
          <a:xfrm>
            <a:off x="1485173" y="2671967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98141" y="267090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2" name="Текст 11"/>
          <p:cNvSpPr>
            <a:spLocks noGrp="1"/>
          </p:cNvSpPr>
          <p:nvPr>
            <p:ph type="body" sz="quarter" idx="25" hasCustomPrompt="1"/>
          </p:nvPr>
        </p:nvSpPr>
        <p:spPr>
          <a:xfrm>
            <a:off x="1485173" y="3210020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10198141" y="3208962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653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</p:nvPr>
        </p:nvSpPr>
        <p:spPr>
          <a:xfrm>
            <a:off x="6288617" y="1628800"/>
            <a:ext cx="5568951" cy="172819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4005064"/>
            <a:ext cx="5568951" cy="1944216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6285481" y="3645023"/>
            <a:ext cx="5568952" cy="360039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1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4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5719853" y="1052736"/>
            <a:ext cx="6121400" cy="4896252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76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334433" y="1047150"/>
            <a:ext cx="6121400" cy="4896252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6736863" y="1047150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71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Слайд think-cell" r:id="rId5" imgW="416" imgH="416" progId="TCLayout.ActiveDocument.1">
                  <p:embed/>
                </p:oleObj>
              </mc:Choice>
              <mc:Fallback>
                <p:oleObj name="Слайд think-cell" r:id="rId5" imgW="416" imgH="41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42586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Слайд think-cell" r:id="rId7" imgW="416" imgH="416" progId="TCLayout.ActiveDocument.1">
                  <p:embed/>
                </p:oleObj>
              </mc:Choice>
              <mc:Fallback>
                <p:oleObj name="Слайд think-cell" r:id="rId7" imgW="416" imgH="416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50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2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18"/>
          </p:nvPr>
        </p:nvSpPr>
        <p:spPr>
          <a:xfrm>
            <a:off x="5808663" y="1052513"/>
            <a:ext cx="6045200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884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аблица 3"/>
          <p:cNvSpPr>
            <a:spLocks noGrp="1"/>
          </p:cNvSpPr>
          <p:nvPr>
            <p:ph type="tbl" sz="quarter" idx="18"/>
          </p:nvPr>
        </p:nvSpPr>
        <p:spPr>
          <a:xfrm>
            <a:off x="334433" y="1052513"/>
            <a:ext cx="11519999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509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772816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ТЕКСТ</a:t>
            </a: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6" name="Группа 5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40054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4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288618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13895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83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Слайд think-cell" r:id="rId6" imgW="360" imgH="360" progId="TCLayout.ActiveDocument.1">
                  <p:embed/>
                </p:oleObj>
              </mc:Choice>
              <mc:Fallback>
                <p:oleObj name="Слайд think-cell" r:id="rId6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5" y="1628800"/>
            <a:ext cx="525751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600058" y="1628800"/>
            <a:ext cx="525751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4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596921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34" name="AutoShape 8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628800"/>
            <a:ext cx="748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8208000" y="1628800"/>
            <a:ext cx="364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2" y="1268760"/>
            <a:ext cx="748800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3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1268760"/>
            <a:ext cx="364957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85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8470777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8470777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8473915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0413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Слайд think-cell" r:id="rId5" imgW="353" imgH="353" progId="TCLayout.ActiveDocument.1">
                  <p:embed/>
                </p:oleObj>
              </mc:Choice>
              <mc:Fallback>
                <p:oleObj name="Слайд think-cell" r:id="rId5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5447081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5447081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16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5449099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/>
          </p:nvPr>
        </p:nvSpPr>
        <p:spPr>
          <a:xfrm>
            <a:off x="9193913" y="1834235"/>
            <a:ext cx="2660520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/>
          </p:nvPr>
        </p:nvSpPr>
        <p:spPr>
          <a:xfrm>
            <a:off x="9192345" y="3869808"/>
            <a:ext cx="2660520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9192345" y="1268760"/>
            <a:ext cx="2661506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2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38" name="Объект 37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Слайд think-cell" r:id="rId7" imgW="353" imgH="353" progId="TCLayout.ActiveDocument.1">
                  <p:embed/>
                </p:oleObj>
              </mc:Choice>
              <mc:Fallback>
                <p:oleObj name="Слайд think-cell" r:id="rId7" imgW="353" imgH="353" progId="TCLayout.ActiveDocument.1">
                  <p:embed/>
                  <p:pic>
                    <p:nvPicPr>
                      <p:cNvPr id="38" name="Объект 3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Прямая соединительная линия 38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54796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3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</p:nvPr>
        </p:nvSpPr>
        <p:spPr>
          <a:xfrm>
            <a:off x="2069774" y="1816952"/>
            <a:ext cx="3839832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2"/>
          </p:nvPr>
        </p:nvSpPr>
        <p:spPr>
          <a:xfrm>
            <a:off x="6456040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12"/>
          <p:cNvSpPr>
            <a:spLocks noGrp="1"/>
          </p:cNvSpPr>
          <p:nvPr>
            <p:ph type="body" sz="quarter" idx="23"/>
          </p:nvPr>
        </p:nvSpPr>
        <p:spPr>
          <a:xfrm>
            <a:off x="8195530" y="1816952"/>
            <a:ext cx="3652679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7" name="Текст 12"/>
          <p:cNvSpPr>
            <a:spLocks noGrp="1"/>
          </p:cNvSpPr>
          <p:nvPr>
            <p:ph type="body" sz="quarter" idx="24"/>
          </p:nvPr>
        </p:nvSpPr>
        <p:spPr>
          <a:xfrm>
            <a:off x="328211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25"/>
          </p:nvPr>
        </p:nvSpPr>
        <p:spPr>
          <a:xfrm>
            <a:off x="2063552" y="2891836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26"/>
          </p:nvPr>
        </p:nvSpPr>
        <p:spPr>
          <a:xfrm>
            <a:off x="6449818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27"/>
          </p:nvPr>
        </p:nvSpPr>
        <p:spPr>
          <a:xfrm>
            <a:off x="8189308" y="2891836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28"/>
          </p:nvPr>
        </p:nvSpPr>
        <p:spPr>
          <a:xfrm>
            <a:off x="323135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29"/>
          </p:nvPr>
        </p:nvSpPr>
        <p:spPr>
          <a:xfrm>
            <a:off x="2058476" y="3973158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12"/>
          <p:cNvSpPr>
            <a:spLocks noGrp="1"/>
          </p:cNvSpPr>
          <p:nvPr>
            <p:ph type="body" sz="quarter" idx="30"/>
          </p:nvPr>
        </p:nvSpPr>
        <p:spPr>
          <a:xfrm>
            <a:off x="6444742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12"/>
          <p:cNvSpPr>
            <a:spLocks noGrp="1"/>
          </p:cNvSpPr>
          <p:nvPr>
            <p:ph type="body" sz="quarter" idx="31"/>
          </p:nvPr>
        </p:nvSpPr>
        <p:spPr>
          <a:xfrm>
            <a:off x="8184232" y="3973158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12"/>
          <p:cNvSpPr>
            <a:spLocks noGrp="1"/>
          </p:cNvSpPr>
          <p:nvPr>
            <p:ph type="body" sz="quarter" idx="32"/>
          </p:nvPr>
        </p:nvSpPr>
        <p:spPr>
          <a:xfrm>
            <a:off x="321989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12"/>
          <p:cNvSpPr>
            <a:spLocks noGrp="1"/>
          </p:cNvSpPr>
          <p:nvPr>
            <p:ph type="body" sz="quarter" idx="33"/>
          </p:nvPr>
        </p:nvSpPr>
        <p:spPr>
          <a:xfrm>
            <a:off x="2057330" y="5054481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12"/>
          <p:cNvSpPr>
            <a:spLocks noGrp="1"/>
          </p:cNvSpPr>
          <p:nvPr>
            <p:ph type="body" sz="quarter" idx="34"/>
          </p:nvPr>
        </p:nvSpPr>
        <p:spPr>
          <a:xfrm>
            <a:off x="6443596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12"/>
          <p:cNvSpPr>
            <a:spLocks noGrp="1"/>
          </p:cNvSpPr>
          <p:nvPr>
            <p:ph type="body" sz="quarter" idx="35"/>
          </p:nvPr>
        </p:nvSpPr>
        <p:spPr>
          <a:xfrm>
            <a:off x="8183086" y="5054481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90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176890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</p:nvPr>
        </p:nvSpPr>
        <p:spPr>
          <a:xfrm>
            <a:off x="334434" y="4036764"/>
            <a:ext cx="5568951" cy="1840508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1628800"/>
            <a:ext cx="5568951" cy="424847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334432" y="3650575"/>
            <a:ext cx="5568952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894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Слайд think-cell" r:id="rId26" imgW="360" imgH="360" progId="TCLayout.ActiveDocument.1">
                  <p:embed/>
                </p:oleObj>
              </mc:Choice>
              <mc:Fallback>
                <p:oleObj name="Слайд think-cell" r:id="rId26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33" y="1260001"/>
            <a:ext cx="11520000" cy="5040311"/>
          </a:xfrm>
          <a:prstGeom prst="rect">
            <a:avLst/>
          </a:prstGeom>
        </p:spPr>
        <p:txBody>
          <a:bodyPr vert="horz" lIns="72000" tIns="72000" rIns="36000" bIns="7200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358344" y="6528475"/>
            <a:ext cx="896832" cy="212893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pSp>
        <p:nvGrpSpPr>
          <p:cNvPr id="9" name="Группа 44"/>
          <p:cNvGrpSpPr>
            <a:grpSpLocks noChangeAspect="1"/>
          </p:cNvGrpSpPr>
          <p:nvPr/>
        </p:nvGrpSpPr>
        <p:grpSpPr>
          <a:xfrm>
            <a:off x="9490022" y="6501839"/>
            <a:ext cx="648071" cy="224086"/>
            <a:chOff x="338369" y="163286"/>
            <a:chExt cx="1440066" cy="497938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pic>
        <p:nvPicPr>
          <p:cNvPr id="28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938" y="6501839"/>
            <a:ext cx="566418" cy="242751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 userDrawn="1"/>
        </p:nvSpPr>
        <p:spPr>
          <a:xfrm>
            <a:off x="6011077" y="6572091"/>
            <a:ext cx="166713" cy="169277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8333F-969B-4E2E-A6DA-00108481B495}" type="slidenum">
              <a:rPr kumimoji="0" lang="ru-RU" sz="11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 userDrawn="1"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33" name="Заголовок 1"/>
          <p:cNvSpPr txBox="1">
            <a:spLocks/>
          </p:cNvSpPr>
          <p:nvPr userDrawn="1"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4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rgbClr val="2D3494"/>
        </a:buClr>
        <a:buFont typeface="Arial" pitchFamily="34" charset="0"/>
        <a:buNone/>
        <a:defRPr sz="1200" b="0" i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2D3494"/>
        </a:buClr>
        <a:buFont typeface="Wingdings" pitchFamily="2" charset="2"/>
        <a:buChar char="§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–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47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9.emf"/><Relationship Id="rId2" Type="http://schemas.openxmlformats.org/officeDocument/2006/relationships/tags" Target="../tags/tag30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33.xml"/><Relationship Id="rId7" Type="http://schemas.openxmlformats.org/officeDocument/2006/relationships/image" Target="../media/image10.emf"/><Relationship Id="rId2" Type="http://schemas.openxmlformats.org/officeDocument/2006/relationships/tags" Target="../tags/tag3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7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10.emf"/><Relationship Id="rId2" Type="http://schemas.openxmlformats.org/officeDocument/2006/relationships/tags" Target="../tags/tag3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9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10.emf"/><Relationship Id="rId2" Type="http://schemas.openxmlformats.org/officeDocument/2006/relationships/tags" Target="../tags/tag3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0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10.emf"/><Relationship Id="rId2" Type="http://schemas.openxmlformats.org/officeDocument/2006/relationships/tags" Target="../tags/tag38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1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="" xmlns:a16="http://schemas.microsoft.com/office/drawing/2014/main" id="{BCCADD21-023E-1444-BB6E-D81DC30AAA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04117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3" name="Слайд think-cell" r:id="rId6" imgW="7772400" imgH="10058400" progId="TCLayout.ActiveDocument.1">
                  <p:embed/>
                </p:oleObj>
              </mc:Choice>
              <mc:Fallback>
                <p:oleObj name="Слайд think-cell" r:id="rId6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="" xmlns:a16="http://schemas.microsoft.com/office/drawing/2014/main" id="{59712902-299E-8949-8177-2BD7B585D00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000" b="1" dirty="0" err="1">
              <a:solidFill>
                <a:schemeClr val="bg1"/>
              </a:solidFill>
              <a:latin typeface="Calibri" panose="020F0502020204030204" pitchFamily="34" charset="0"/>
              <a:ea typeface="+mj-ea"/>
              <a:sym typeface="Calibri" panose="020F0502020204030204" pitchFamily="34" charset="0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5D4BAC93-3F64-4847-8A21-E5F2342F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6744"/>
            <a:ext cx="12192000" cy="1830065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Изменения Федерального перечня учебников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согласно </a:t>
            </a:r>
            <a:r>
              <a:rPr lang="ru-RU" sz="2400" dirty="0"/>
              <a:t>приказу </a:t>
            </a:r>
            <a:r>
              <a:rPr lang="ru-RU" sz="2400" dirty="0" smtClean="0"/>
              <a:t>Министерства </a:t>
            </a:r>
            <a:r>
              <a:rPr lang="ru-RU" sz="2400" dirty="0"/>
              <a:t>просвещения Российской </a:t>
            </a:r>
            <a:r>
              <a:rPr lang="ru-RU" sz="2400" dirty="0" smtClean="0"/>
              <a:t>Федерации </a:t>
            </a:r>
            <a:br>
              <a:rPr lang="ru-RU" sz="2400" dirty="0" smtClean="0"/>
            </a:br>
            <a:r>
              <a:rPr lang="ru-RU" sz="2400" dirty="0" smtClean="0"/>
              <a:t>от </a:t>
            </a:r>
            <a:r>
              <a:rPr lang="ru-RU" sz="2400" dirty="0"/>
              <a:t>18 мая 2020 г. N </a:t>
            </a:r>
            <a:r>
              <a:rPr lang="ru-RU" sz="2400" dirty="0" smtClean="0"/>
              <a:t>249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08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4187468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0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32" name="Объект 3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ru-RU" sz="1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3722" y="1146054"/>
            <a:ext cx="11606933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4249AA"/>
                </a:solidFill>
              </a:rPr>
              <a:t>Изменения</a:t>
            </a:r>
            <a:r>
              <a:rPr lang="en-US" sz="1600" b="1" dirty="0" smtClean="0">
                <a:solidFill>
                  <a:srgbClr val="4249AA"/>
                </a:solidFill>
              </a:rPr>
              <a:t> </a:t>
            </a:r>
            <a:r>
              <a:rPr lang="ru-RU" sz="1600" b="1" dirty="0" smtClean="0">
                <a:solidFill>
                  <a:srgbClr val="4249AA"/>
                </a:solidFill>
              </a:rPr>
              <a:t>сведени</a:t>
            </a:r>
            <a:r>
              <a:rPr lang="ru-RU" sz="1600" b="1" dirty="0" smtClean="0">
                <a:solidFill>
                  <a:srgbClr val="4249AA"/>
                </a:solidFill>
              </a:rPr>
              <a:t>й по</a:t>
            </a:r>
            <a:r>
              <a:rPr lang="ru-RU" sz="1600" b="1" dirty="0" smtClean="0">
                <a:solidFill>
                  <a:srgbClr val="4249AA"/>
                </a:solidFill>
              </a:rPr>
              <a:t> учебникам, включенным </a:t>
            </a:r>
            <a:r>
              <a:rPr lang="ru-RU" sz="1600" b="1" dirty="0">
                <a:solidFill>
                  <a:srgbClr val="4249AA"/>
                </a:solidFill>
              </a:rPr>
              <a:t>в Федеральный перечень </a:t>
            </a:r>
            <a:r>
              <a:rPr lang="ru-RU" sz="1600" b="1" dirty="0" smtClean="0">
                <a:solidFill>
                  <a:srgbClr val="4249AA"/>
                </a:solidFill>
              </a:rPr>
              <a:t>(</a:t>
            </a:r>
            <a:r>
              <a:rPr lang="ru-RU" sz="1600" b="1" dirty="0">
                <a:solidFill>
                  <a:srgbClr val="4249AA"/>
                </a:solidFill>
              </a:rPr>
              <a:t>Приложение №1)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Всего </a:t>
            </a:r>
            <a:r>
              <a:rPr lang="ru-RU" sz="1400" dirty="0" smtClean="0"/>
              <a:t>внесены изменения </a:t>
            </a:r>
            <a:r>
              <a:rPr lang="ru-RU" sz="1400" dirty="0" smtClean="0"/>
              <a:t>по </a:t>
            </a:r>
            <a:r>
              <a:rPr lang="ru-RU" sz="1600" b="1" dirty="0" smtClean="0">
                <a:solidFill>
                  <a:srgbClr val="4249AA"/>
                </a:solidFill>
              </a:rPr>
              <a:t>61 позиции в ФПУ</a:t>
            </a:r>
            <a:r>
              <a:rPr lang="ru-RU" sz="1400" dirty="0" smtClean="0"/>
              <a:t>: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ОБЩАЯ СТАТИСТИКА ИЗМЕНЕНИЙ ФЕДЕРАЛЬНОГО ПЕРЕЧНЯ ПО ИЗДАТЕЛЬСТВАМ: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"Просвещение", "ДРОФА", "ВЕНТАНА-ГРАФ", "БИНОМ. Лаборатория знаний", "Развивающее обучение"</a:t>
            </a:r>
            <a:endParaRPr lang="ru-RU" sz="2000" b="1" dirty="0">
              <a:solidFill>
                <a:srgbClr val="4249AA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3721" y="4596552"/>
            <a:ext cx="7256329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4249AA"/>
                </a:solidFill>
              </a:rPr>
              <a:t>Учебники, исключаемые из Федерального перечня учебников </a:t>
            </a:r>
            <a:r>
              <a:rPr lang="ru-RU" sz="1600" b="1" dirty="0" smtClean="0">
                <a:solidFill>
                  <a:srgbClr val="4249AA"/>
                </a:solidFill>
              </a:rPr>
              <a:t>(</a:t>
            </a:r>
            <a:r>
              <a:rPr lang="ru-RU" sz="1600" b="1" dirty="0">
                <a:solidFill>
                  <a:srgbClr val="4249AA"/>
                </a:solidFill>
              </a:rPr>
              <a:t>Приложение №2)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Всего исключено </a:t>
            </a:r>
            <a:r>
              <a:rPr lang="ru-RU" sz="1400" b="1" dirty="0" smtClean="0">
                <a:solidFill>
                  <a:srgbClr val="4249AA"/>
                </a:solidFill>
              </a:rPr>
              <a:t>175 учебников</a:t>
            </a:r>
            <a:r>
              <a:rPr lang="ru-RU" sz="1400" dirty="0" smtClean="0"/>
              <a:t>, в том числе: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144 старых учебников-дублей</a:t>
            </a:r>
            <a:r>
              <a:rPr lang="ru-RU" sz="1400" dirty="0" smtClean="0"/>
              <a:t> </a:t>
            </a:r>
            <a:r>
              <a:rPr lang="ru-RU" sz="1400" b="1" dirty="0" smtClean="0"/>
              <a:t>—</a:t>
            </a:r>
            <a:r>
              <a:rPr lang="ru-RU" sz="1400" dirty="0" smtClean="0"/>
              <a:t> для облегчения поиска их актуальных версий, </a:t>
            </a:r>
            <a:br>
              <a:rPr lang="ru-RU" sz="1400" dirty="0" smtClean="0"/>
            </a:br>
            <a:r>
              <a:rPr lang="ru-RU" sz="1400" dirty="0" smtClean="0"/>
              <a:t>которые включены в Федеральный  перечень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31 учебник — </a:t>
            </a:r>
            <a:r>
              <a:rPr lang="ru-RU" sz="1400" dirty="0" smtClean="0"/>
              <a:t>в связи с содержательными и юридическими аспектами. </a:t>
            </a:r>
            <a:br>
              <a:rPr lang="ru-RU" sz="1400" dirty="0" smtClean="0"/>
            </a:br>
            <a:r>
              <a:rPr lang="ru-RU" sz="1400" b="1" dirty="0" smtClean="0"/>
              <a:t>Рекомендуемые замены </a:t>
            </a:r>
            <a:r>
              <a:rPr lang="ru-RU" sz="1400" dirty="0" smtClean="0"/>
              <a:t>по данным учебникам приведены на следующих </a:t>
            </a:r>
            <a:r>
              <a:rPr lang="ru-RU" sz="1400" dirty="0" smtClean="0"/>
              <a:t>слайдах</a:t>
            </a:r>
            <a:endParaRPr lang="ru-RU" sz="1400" dirty="0"/>
          </a:p>
        </p:txBody>
      </p:sp>
      <p:graphicFrame>
        <p:nvGraphicFramePr>
          <p:cNvPr id="142" name="Диаграмма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708986"/>
              </p:ext>
            </p:extLst>
          </p:nvPr>
        </p:nvGraphicFramePr>
        <p:xfrm>
          <a:off x="7428654" y="4450358"/>
          <a:ext cx="4572000" cy="184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93721" y="1893541"/>
            <a:ext cx="11606933" cy="224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Исправлены </a:t>
            </a:r>
            <a:r>
              <a:rPr lang="ru-RU" sz="1400" b="1" dirty="0" smtClean="0"/>
              <a:t>опечатки </a:t>
            </a:r>
            <a:r>
              <a:rPr lang="ru-RU" sz="1400" dirty="0" smtClean="0"/>
              <a:t>в названиях, авторском коллективе, а также указанных классах </a:t>
            </a:r>
            <a:br>
              <a:rPr lang="ru-RU" sz="1400" dirty="0" smtClean="0"/>
            </a:br>
            <a:r>
              <a:rPr lang="ru-RU" sz="1400" dirty="0" smtClean="0"/>
              <a:t>(согласно авторским договорам и выпускаемым издательствами учебникам)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Окончательно зафиксированы правообладатели (издатели) </a:t>
            </a:r>
            <a:r>
              <a:rPr lang="ru-RU" sz="1400" dirty="0" smtClean="0"/>
              <a:t>по учебникам согласно документам: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Учебники "Русский родной язык" для 1-9 классов с момента включения в ФПУ  22.11.2019 г. выпускаются издательством "Просвещение</a:t>
            </a:r>
            <a:r>
              <a:rPr lang="ru-RU" sz="1400" dirty="0"/>
              <a:t>"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(АО </a:t>
            </a:r>
            <a:r>
              <a:rPr lang="ru-RU" sz="1400" dirty="0"/>
              <a:t>"Издательство "Учебная литература" </a:t>
            </a:r>
            <a:r>
              <a:rPr lang="ru-RU" sz="1400" dirty="0" smtClean="0"/>
              <a:t>прекратило </a:t>
            </a:r>
            <a:r>
              <a:rPr lang="ru-RU" sz="1400" dirty="0"/>
              <a:t>свою деятельность путем реорганизации и </a:t>
            </a:r>
            <a:r>
              <a:rPr lang="ru-RU" sz="1400" dirty="0" smtClean="0"/>
              <a:t>присоединения к </a:t>
            </a:r>
            <a:r>
              <a:rPr lang="ru-RU" sz="1400" dirty="0"/>
              <a:t>АО "Издательство "Просвещение" </a:t>
            </a:r>
            <a:r>
              <a:rPr lang="ru-RU" sz="1400" dirty="0" smtClean="0"/>
              <a:t>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Учебники для 1-4 классов системы "Планета знания", </a:t>
            </a:r>
            <a:r>
              <a:rPr lang="ru-RU" sz="1400" dirty="0"/>
              <a:t>а также </a:t>
            </a:r>
            <a:r>
              <a:rPr lang="ru-RU" sz="1400" dirty="0" smtClean="0"/>
              <a:t>учебник по черчению </a:t>
            </a:r>
            <a:r>
              <a:rPr lang="ru-RU" sz="1400" dirty="0" err="1" smtClean="0"/>
              <a:t>Ботвинникова</a:t>
            </a:r>
            <a:r>
              <a:rPr lang="ru-RU" sz="1400" dirty="0" smtClean="0"/>
              <a:t> </a:t>
            </a:r>
            <a:r>
              <a:rPr lang="ru-RU" sz="1400" dirty="0"/>
              <a:t>А.Д</a:t>
            </a:r>
            <a:r>
              <a:rPr lang="ru-RU" sz="1400" dirty="0" smtClean="0"/>
              <a:t>. и др.  выпускаются издательством "Дрофа", которое является правопреемником издательства "</a:t>
            </a:r>
            <a:r>
              <a:rPr lang="ru-RU" sz="1400" dirty="0" err="1" smtClean="0"/>
              <a:t>Астрель</a:t>
            </a:r>
            <a:r>
              <a:rPr lang="ru-RU" sz="1400" dirty="0" smtClean="0"/>
              <a:t>" с 2018 </a:t>
            </a:r>
            <a:r>
              <a:rPr lang="ru-RU" sz="1400" dirty="0" smtClean="0"/>
              <a:t>года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Тип изменения </a:t>
            </a:r>
            <a:r>
              <a:rPr lang="ru-RU" sz="1400" dirty="0" smtClean="0"/>
              <a:t>по каждому учебнику </a:t>
            </a:r>
            <a:r>
              <a:rPr lang="ru-RU" sz="1400" b="1" dirty="0" smtClean="0"/>
              <a:t>указан </a:t>
            </a:r>
            <a:r>
              <a:rPr lang="ru-RU" sz="1400" dirty="0" smtClean="0"/>
              <a:t>в Приложении 1.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18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1. Начальное и основное общее образование</a:t>
            </a:r>
            <a:endParaRPr lang="ru-RU" sz="2000" b="1" dirty="0">
              <a:solidFill>
                <a:srgbClr val="4249AA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04893"/>
              </p:ext>
            </p:extLst>
          </p:nvPr>
        </p:nvGraphicFramePr>
        <p:xfrm>
          <a:off x="443479" y="1133175"/>
          <a:ext cx="11307831" cy="4283599"/>
        </p:xfrm>
        <a:graphic>
          <a:graphicData uri="http://schemas.openxmlformats.org/drawingml/2006/table">
            <a:tbl>
              <a:tblPr/>
              <a:tblGrid>
                <a:gridCol w="1171312"/>
                <a:gridCol w="1012499"/>
                <a:gridCol w="2871989"/>
                <a:gridCol w="1249251"/>
                <a:gridCol w="1033598"/>
                <a:gridCol w="2920216"/>
                <a:gridCol w="1048966"/>
              </a:tblGrid>
              <a:tr h="3512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27995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Начальное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общее образование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Финский язык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1.1.2.1.15.1 - 1.1.2.1.15.3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Сурьялайнен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И.А. и др.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Финский язык (2-4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 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исключена из перечня, может быть предложена в качестве регионального проекта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Основное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образование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1.2.4.2.13.1 - 1.2.4.2.13.3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Мордкович А.Г., Семенов П.В.,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Александрова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Л.А.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1.2.4.2.14.1 - 1.2.4.2.14.3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Мордкович А.Г., Семенов П.В., Александрова Л.А.,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Мардахаева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Е.Л.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БИНОМ. Лаборатория знаний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России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1.2.3.1.1.1 - 1.2.3.1.1.4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Андреев И.Л., Федоров И.Н.,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Ляшенко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Л.М. и др.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России (6-9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 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1.2.3.1.5.1 - 1.2.3.1.5.4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Данилевский И.Н., Андреев И.Л., Федоров И.Н., Ляшенко Л.М. и др.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России (6-9)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обновлённая линия УМК)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1.2.4.1.1.1 - 1.2.4.1.1.2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Башмаков М.И.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1.2.4.1.8.1.1 - 1.2.4.1.8.2.1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Мерзляк А.Г., Полонский В.Б., Якир М.С.; Под ред. Подольского В.Е.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1.2.4.1.3.1 - 1.2.4.1.3.2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Виленкин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А.Н., Жохов В.И., Чесноков А.С. и др. Математика 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отозвана из перечня правообладателем для актуализации содержания. Проходит экспертизу для включения в федеральный перечень учебников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2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1. Среднее общее образование</a:t>
            </a:r>
            <a:endParaRPr lang="ru-RU" sz="2000" b="1" dirty="0">
              <a:solidFill>
                <a:srgbClr val="4249AA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79367"/>
              </p:ext>
            </p:extLst>
          </p:nvPr>
        </p:nvGraphicFramePr>
        <p:xfrm>
          <a:off x="443479" y="1133173"/>
          <a:ext cx="11307831" cy="5266081"/>
        </p:xfrm>
        <a:graphic>
          <a:graphicData uri="http://schemas.openxmlformats.org/drawingml/2006/table">
            <a:tbl>
              <a:tblPr/>
              <a:tblGrid>
                <a:gridCol w="1256532"/>
                <a:gridCol w="965917"/>
                <a:gridCol w="2884867"/>
                <a:gridCol w="1210614"/>
                <a:gridCol w="1068947"/>
                <a:gridCol w="2910625"/>
                <a:gridCol w="1010329"/>
              </a:tblGrid>
              <a:tr h="352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8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30491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образование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60140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Всеобщая история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1.3.3.1.2.1 - 1.3.3.1.2.2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Митрофанов А.А., Пономарев М.В. История. Всеобщая история (баз. и угл. уровни)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1.3.3.1.12.1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Шубин А.В. Всеобщая история. 10 класс. Новейшая история. Учебник (базовый, углубленный) (10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69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1.3.3.1.5.1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Климов О.Ю.,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Земляницин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В.А.,Носков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 Искровская Л.В./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 ред.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Мясникова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История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Всеобщая история (баз.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уровни) (10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1.3.3.1.11.1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Хейфец В.Л., Федоров О.Д., Хейфец Л.С.,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Северинов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К.М.;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 общ. ред.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Мясникова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В.С.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Всеобщая история. Новейшая история (баз. 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уровни) (10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(новый формат изучение всеобщей истории — до 10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4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1.3.3.1.6.1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Пленков О.Ю., Андреевская Т.П., Шевченко С.В./Под ред. Мясникова В.С.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История. Всеобщая история (баз. и угл. уровни) (11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1.3.3.9.5.1 - 1.3.3.9.5.2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Соболева О.Б., Воронцов А.В. и др./Под ред. Бордовского Г.А.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1.3.3.9.6.1 - 1.3.3.9.6.2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Гринберг Р.С., Гаман-Голугвина О.В. и др.; под общ. ред. Тишкова В.А. Обществознание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49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1.3.3.10.2.1 - 1.3.3.10.2.2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Клоков В.А., Пономарев М.В. и др. 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1.3.3.10.1.1.1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Абрамов А.В.,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Карпачев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С.В. и др.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мире. С древнейших времен до начала XX века (баз. уровень) (11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60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Биология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1.3.5.6.7.1 - 1.3.5.6.7.2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Сухорукова Л.Н., Кучменко В.С., Иванова Т.В. Биология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1.3.5.6.5.1 - 1.3.5.6.5.2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Пасечник В.В., Каменский А.А., Рубцов А.М. и др./Под ред. Пасечника В.В. Биология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2</a:t>
            </a:r>
            <a:r>
              <a:rPr lang="ru-RU" sz="2000" b="1" dirty="0">
                <a:solidFill>
                  <a:srgbClr val="4249AA"/>
                </a:solidFill>
              </a:rPr>
              <a:t>. Специальные учебники для реализации основных адаптированных 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69849"/>
              </p:ext>
            </p:extLst>
          </p:nvPr>
        </p:nvGraphicFramePr>
        <p:xfrm>
          <a:off x="443479" y="1146054"/>
          <a:ext cx="11327811" cy="3378750"/>
        </p:xfrm>
        <a:graphic>
          <a:graphicData uri="http://schemas.openxmlformats.org/drawingml/2006/table">
            <a:tbl>
              <a:tblPr/>
              <a:tblGrid>
                <a:gridCol w="1245850"/>
                <a:gridCol w="1019229"/>
                <a:gridCol w="2851260"/>
                <a:gridCol w="1212753"/>
                <a:gridCol w="1070836"/>
                <a:gridCol w="2829045"/>
                <a:gridCol w="1098838"/>
              </a:tblGrid>
              <a:tr h="3478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№2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7620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Специальные учебники для реализации основных адаптированных программ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2.2.1.1.1.1 - 2.2.1.1.1.5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Галунчикова Н.Г., Якубовская Э.В.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язык. Учебник для специальных (коррекционных) образовательных учреждений (VIII вид) (5-9 кл.)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2.2.1.1.2.1 - 2.2.1.1.2.5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Якубовская Э. В.,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Галунчикова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Н. Г.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язык. 5 класс (для обучающихся с интеллектуальными нарушениями)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2.2.4.1.2.5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Перова М.Н.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Математика. Учебник для специальных (коррекционных) образовательных учреждений VIII вида. (9 кл.)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2.2.4.1.1.5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Антропов А.П.,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Ходот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А.Ю.,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Ходот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Т.Г.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Математика. 9 класс (для обучающихся с интеллектуальными нарушениями)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71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2.2.6.1.4.1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Никишов А.И.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Биология. Неживая природа. Учебник для специальных (коррекционных) образовательных учреждений VIII вида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ФГОС ОВЗ изучение биологии начинается с 7 класса,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 классах изучается природоведение (№ ФПУ 2.2.6.1.2.1 - 2.2.6.1.2.2)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7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Xe8iSWsIzladtRhZMw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h.EyHthi.v4yHugp7p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heme/theme1.xml><?xml version="1.0" encoding="utf-8"?>
<a:theme xmlns:a="http://schemas.openxmlformats.org/drawingml/2006/main" name="Drofa">
  <a:themeElements>
    <a:clrScheme name="Дрофа_облегченный">
      <a:dk1>
        <a:srgbClr val="181818"/>
      </a:dk1>
      <a:lt1>
        <a:srgbClr val="FFFFFF"/>
      </a:lt1>
      <a:dk2>
        <a:srgbClr val="A3CEED"/>
      </a:dk2>
      <a:lt2>
        <a:srgbClr val="2683C6"/>
      </a:lt2>
      <a:accent1>
        <a:srgbClr val="2683C6"/>
      </a:accent1>
      <a:accent2>
        <a:srgbClr val="A3CEED"/>
      </a:accent2>
      <a:accent3>
        <a:srgbClr val="377461"/>
      </a:accent3>
      <a:accent4>
        <a:srgbClr val="4A9B82"/>
      </a:accent4>
      <a:accent5>
        <a:srgbClr val="B2DACE"/>
      </a:accent5>
      <a:accent6>
        <a:srgbClr val="FFCC99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arrow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