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77" r:id="rId2"/>
    <p:sldId id="287" r:id="rId3"/>
    <p:sldId id="288" r:id="rId4"/>
    <p:sldId id="290" r:id="rId5"/>
    <p:sldId id="270" r:id="rId6"/>
    <p:sldId id="271" r:id="rId7"/>
    <p:sldId id="289" r:id="rId8"/>
    <p:sldId id="278" r:id="rId9"/>
    <p:sldId id="280" r:id="rId10"/>
    <p:sldId id="281" r:id="rId11"/>
    <p:sldId id="282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4F5FEF65-F393-4284-987E-9AB9555BC8B4}">
          <p14:sldIdLst>
            <p14:sldId id="277"/>
            <p14:sldId id="287"/>
            <p14:sldId id="288"/>
            <p14:sldId id="290"/>
            <p14:sldId id="270"/>
            <p14:sldId id="271"/>
            <p14:sldId id="289"/>
            <p14:sldId id="278"/>
            <p14:sldId id="280"/>
            <p14:sldId id="281"/>
            <p14:sldId id="282"/>
          </p14:sldIdLst>
        </p14:section>
        <p14:section name="Раздел без заголовка" id="{3BF86BB6-E271-4E97-A169-46C3B80E51E5}">
          <p14:sldIdLst/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C7853C-536D-4A76-A0AE-DD22124D55A5}" styleName="Стиль из темы 1 - акцент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80206" autoAdjust="0"/>
  </p:normalViewPr>
  <p:slideViewPr>
    <p:cSldViewPr>
      <p:cViewPr varScale="1">
        <p:scale>
          <a:sx n="69" d="100"/>
          <a:sy n="69" d="100"/>
        </p:scale>
        <p:origin x="-1196" y="-16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9E0726-2BC9-4745-91A6-B79A44D6D67C}" type="datetimeFigureOut">
              <a:rPr lang="ru-RU" smtClean="0"/>
              <a:t>01.02.2022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D8616D-B1D0-4596-AC9C-EBE59D9EE61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80503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D8616D-B1D0-4596-AC9C-EBE59D9EE611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67617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08C2F-EE76-48C2-A3D1-17865A647B14}" type="datetimeFigureOut">
              <a:rPr lang="ru-RU" smtClean="0"/>
              <a:t>01.02.2022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CE0B8-739F-4DE4-A45E-FCED1A8C19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6858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08C2F-EE76-48C2-A3D1-17865A647B14}" type="datetimeFigureOut">
              <a:rPr lang="ru-RU" smtClean="0"/>
              <a:t>01.02.2022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CE0B8-739F-4DE4-A45E-FCED1A8C19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31160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08C2F-EE76-48C2-A3D1-17865A647B14}" type="datetimeFigureOut">
              <a:rPr lang="ru-RU" smtClean="0"/>
              <a:t>01.02.2022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CE0B8-739F-4DE4-A45E-FCED1A8C19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2006709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rgbClr val="F3F3F3"/>
                </a:solidFill>
                <a:latin typeface="Arial Narrow"/>
                <a:cs typeface="Arial Narrow"/>
              </a:defRPr>
            </a:lvl1pPr>
          </a:lstStyle>
          <a:p>
            <a:pPr marL="38100">
              <a:lnSpc>
                <a:spcPct val="100000"/>
              </a:lnSpc>
              <a:spcBef>
                <a:spcPts val="20"/>
              </a:spcBef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  <p:extLst>
      <p:ext uri="{BB962C8B-B14F-4D97-AF65-F5344CB8AC3E}">
        <p14:creationId xmlns:p14="http://schemas.microsoft.com/office/powerpoint/2010/main" val="22469031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08C2F-EE76-48C2-A3D1-17865A647B14}" type="datetimeFigureOut">
              <a:rPr lang="ru-RU" smtClean="0"/>
              <a:t>01.02.2022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CE0B8-739F-4DE4-A45E-FCED1A8C19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53533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08C2F-EE76-48C2-A3D1-17865A647B14}" type="datetimeFigureOut">
              <a:rPr lang="ru-RU" smtClean="0"/>
              <a:t>01.02.2022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CE0B8-739F-4DE4-A45E-FCED1A8C19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04366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08C2F-EE76-48C2-A3D1-17865A647B14}" type="datetimeFigureOut">
              <a:rPr lang="ru-RU" smtClean="0"/>
              <a:t>01.02.2022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CE0B8-739F-4DE4-A45E-FCED1A8C19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73271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08C2F-EE76-48C2-A3D1-17865A647B14}" type="datetimeFigureOut">
              <a:rPr lang="ru-RU" smtClean="0"/>
              <a:t>01.02.2022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CE0B8-739F-4DE4-A45E-FCED1A8C19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64812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08C2F-EE76-48C2-A3D1-17865A647B14}" type="datetimeFigureOut">
              <a:rPr lang="ru-RU" smtClean="0"/>
              <a:t>01.02.2022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CE0B8-739F-4DE4-A45E-FCED1A8C19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368369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08C2F-EE76-48C2-A3D1-17865A647B14}" type="datetimeFigureOut">
              <a:rPr lang="ru-RU" smtClean="0"/>
              <a:t>01.02.2022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CE0B8-739F-4DE4-A45E-FCED1A8C19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82553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08C2F-EE76-48C2-A3D1-17865A647B14}" type="datetimeFigureOut">
              <a:rPr lang="ru-RU" smtClean="0"/>
              <a:t>01.02.2022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CE0B8-739F-4DE4-A45E-FCED1A8C19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32893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08C2F-EE76-48C2-A3D1-17865A647B14}" type="datetimeFigureOut">
              <a:rPr lang="ru-RU" smtClean="0"/>
              <a:t>01.02.2022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CE0B8-739F-4DE4-A45E-FCED1A8C19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81737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A08C2F-EE76-48C2-A3D1-17865A647B14}" type="datetimeFigureOut">
              <a:rPr lang="ru-RU" smtClean="0"/>
              <a:t>01.02.2022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ACE0B8-739F-4DE4-A45E-FCED1A8C19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15336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imc-yurga.kuz-edu.ru/files/imc-yurga/%D0%9F%D0%B8%D1%81%D1%8C%D0%BC%D0%BE%20%D0%9C%D0%9F%20%D0%A0%D0%A4%20%D0%9E%D0%B1%20%D0%BE%D0%B1%D0%B5%D1%81%D0%BF%D0%B5%D1%87%D0%B5%D0%BD%D0%B8%D0%B8%20%D1%83%D1%87%D0%B5%D0%B1%D0%BD%D1%8B%D0%BC%D0%B8%20%D0%B8%D0%B7%D0%B4%D0%B0%D0%BD%D0%B8%D1%8F%D0%BC%D0%B8%20%D0%B2%202022-23%20%D1%83%D1%87%D0%B5%D0%B1%D0%BD%D0%BE%D0%BC%20%D0%B3%D0%BE%D0%B4%D1%83.doc" TargetMode="Externa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27584" y="197346"/>
            <a:ext cx="603041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pic>
        <p:nvPicPr>
          <p:cNvPr id="5" name="Рисунок 4" descr="https://catherineasquithgallery.com/uploads/posts/2021-02/1613684132_37-p-fon-dlya-prezentatsii-list-bumagi-63.pn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08520" y="-944411"/>
            <a:ext cx="9392848" cy="792088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Прямоугольник 2"/>
          <p:cNvSpPr/>
          <p:nvPr/>
        </p:nvSpPr>
        <p:spPr>
          <a:xfrm>
            <a:off x="323528" y="197346"/>
            <a:ext cx="8712968" cy="74481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0000FF"/>
                </a:solidFill>
                <a:latin typeface="Arial"/>
                <a:ea typeface="Times New Roman"/>
              </a:rPr>
              <a:t>Внедрение </a:t>
            </a:r>
            <a:r>
              <a:rPr lang="ru-RU" sz="2400" b="1" dirty="0">
                <a:solidFill>
                  <a:srgbClr val="0000FF"/>
                </a:solidFill>
                <a:latin typeface="Arial"/>
                <a:ea typeface="Times New Roman"/>
              </a:rPr>
              <a:t>ФГОС НОО и ФГОС ООО </a:t>
            </a:r>
            <a:r>
              <a:rPr lang="ru-RU" sz="2400" b="1" dirty="0" smtClean="0">
                <a:solidFill>
                  <a:srgbClr val="0000FF"/>
                </a:solidFill>
                <a:latin typeface="Arial"/>
                <a:ea typeface="Times New Roman"/>
              </a:rPr>
              <a:t>с </a:t>
            </a:r>
            <a:r>
              <a:rPr lang="ru-RU" sz="2400" b="1" dirty="0">
                <a:solidFill>
                  <a:srgbClr val="0000FF"/>
                </a:solidFill>
                <a:latin typeface="Arial"/>
                <a:ea typeface="Times New Roman"/>
              </a:rPr>
              <a:t>01.09.2022 г</a:t>
            </a:r>
            <a:r>
              <a:rPr lang="ru-RU" sz="2400" b="1" dirty="0" smtClean="0">
                <a:solidFill>
                  <a:srgbClr val="0000FF"/>
                </a:solidFill>
                <a:latin typeface="Arial"/>
                <a:ea typeface="Times New Roman"/>
              </a:rPr>
              <a:t>.</a:t>
            </a:r>
            <a:r>
              <a:rPr lang="ru-RU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400" b="1" dirty="0" smtClean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600" i="1" dirty="0">
                <a:solidFill>
                  <a:srgbClr val="002060"/>
                </a:solidFill>
                <a:cs typeface="Times New Roman" panose="02020603050405020304" pitchFamily="18" charset="0"/>
              </a:rPr>
              <a:t>(</a:t>
            </a:r>
            <a:r>
              <a:rPr lang="ru-RU" sz="1600" i="1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утверждены </a:t>
            </a:r>
            <a:r>
              <a:rPr lang="ru-RU" sz="1600" i="1" dirty="0">
                <a:solidFill>
                  <a:srgbClr val="002060"/>
                </a:solidFill>
                <a:cs typeface="Times New Roman" panose="02020603050405020304" pitchFamily="18" charset="0"/>
              </a:rPr>
              <a:t>приказами </a:t>
            </a:r>
            <a:r>
              <a:rPr lang="ru-RU" sz="1600" i="1" dirty="0" err="1" smtClean="0">
                <a:solidFill>
                  <a:srgbClr val="002060"/>
                </a:solidFill>
                <a:cs typeface="Times New Roman" panose="02020603050405020304" pitchFamily="18" charset="0"/>
              </a:rPr>
              <a:t>Минпросвещения</a:t>
            </a:r>
            <a:r>
              <a:rPr lang="ru-RU" sz="1600" i="1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 </a:t>
            </a:r>
            <a:r>
              <a:rPr lang="ru-RU" sz="1600" i="1" dirty="0">
                <a:solidFill>
                  <a:srgbClr val="002060"/>
                </a:solidFill>
                <a:cs typeface="Times New Roman" panose="02020603050405020304" pitchFamily="18" charset="0"/>
              </a:rPr>
              <a:t>России </a:t>
            </a:r>
          </a:p>
          <a:p>
            <a:pPr algn="ctr"/>
            <a:r>
              <a:rPr lang="ru-RU" sz="1600" i="1" dirty="0">
                <a:solidFill>
                  <a:srgbClr val="002060"/>
                </a:solidFill>
                <a:cs typeface="Times New Roman" panose="02020603050405020304" pitchFamily="18" charset="0"/>
              </a:rPr>
              <a:t>от 31 мая  2021 года №286 и от 31 мая 2021 года №</a:t>
            </a:r>
            <a:r>
              <a:rPr lang="ru-RU" sz="1600" i="1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287)</a:t>
            </a:r>
            <a:endParaRPr lang="ru-RU" sz="1600" i="1" dirty="0">
              <a:solidFill>
                <a:srgbClr val="002060"/>
              </a:solidFill>
              <a:cs typeface="Times New Roman" panose="02020603050405020304" pitchFamily="18" charset="0"/>
            </a:endParaRPr>
          </a:p>
          <a:p>
            <a:endParaRPr lang="ru-RU" b="0" i="0" dirty="0" smtClean="0">
              <a:solidFill>
                <a:srgbClr val="222222"/>
              </a:solidFill>
              <a:effectLst/>
              <a:latin typeface="Proxima Nova Rg Inner"/>
            </a:endParaRPr>
          </a:p>
          <a:p>
            <a:pPr algn="ctr"/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ПЕРЕХОД НА ОБНОВЛЕННЫЕ ФГОС НОО, ООО СОГЛАСНО ПРИКАЗУ МИНИСТЕРСТВА ОБРАЗОВАНИЯ И НАУКИ ЧЕЧЕНСКОЙ РЕСПУБЛИКИ</a:t>
            </a:r>
          </a:p>
          <a:p>
            <a:pPr algn="ctr"/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ОТ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19.01.2022г. № 36-п</a:t>
            </a:r>
          </a:p>
          <a:p>
            <a:pPr algn="ctr"/>
            <a:endParaRPr lang="ru-RU" sz="1600" b="1" i="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400" b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ФГОС НОО :</a:t>
            </a:r>
          </a:p>
          <a:p>
            <a:pPr algn="ctr"/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2400" i="0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рием на обучение на 2022-2023 </a:t>
            </a:r>
            <a:r>
              <a:rPr lang="ru-RU" sz="2400" i="0" dirty="0" err="1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уч.г</a:t>
            </a:r>
            <a:r>
              <a:rPr lang="ru-RU" sz="2400" i="0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в 1 класс обязательно по </a:t>
            </a:r>
            <a:r>
              <a:rPr lang="ru-RU" sz="2400" i="0" u="sng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обновленному</a:t>
            </a:r>
            <a:r>
              <a:rPr lang="ru-RU" sz="2400" i="0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ФГОС НОО;</a:t>
            </a:r>
          </a:p>
          <a:p>
            <a:pPr algn="ctr"/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-2-4 классы – при наличии соответствующих условий и согласий родителей.</a:t>
            </a:r>
          </a:p>
          <a:p>
            <a:pPr algn="ctr"/>
            <a:endParaRPr lang="ru-RU" sz="2400" b="1" u="sng" dirty="0" smtClean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400" b="1" u="sng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ФГОС ООО:</a:t>
            </a:r>
          </a:p>
          <a:p>
            <a:pPr algn="ctr"/>
            <a:r>
              <a:rPr lang="ru-RU" sz="24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</a:t>
            </a:r>
            <a:r>
              <a:rPr lang="ru-RU" sz="24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прием </a:t>
            </a:r>
            <a:r>
              <a:rPr lang="ru-RU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5</a:t>
            </a:r>
            <a:r>
              <a:rPr lang="ru-RU" sz="24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классы </a:t>
            </a:r>
            <a:r>
              <a:rPr lang="ru-RU" sz="24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в </a:t>
            </a:r>
            <a:r>
              <a:rPr lang="ru-RU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соответствии </a:t>
            </a:r>
            <a:endParaRPr lang="ru-RU" sz="2400" dirty="0" smtClean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400" u="sng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обновленным </a:t>
            </a:r>
            <a:r>
              <a:rPr lang="ru-RU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ФГОС </a:t>
            </a:r>
            <a:r>
              <a:rPr lang="ru-RU" sz="24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ООО</a:t>
            </a:r>
            <a:r>
              <a:rPr lang="ru-RU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2400" dirty="0" smtClean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4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-обучение </a:t>
            </a:r>
            <a:r>
              <a:rPr lang="ru-RU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обучающихся </a:t>
            </a:r>
            <a:r>
              <a:rPr lang="ru-RU" sz="24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6 - 9 классов - в </a:t>
            </a:r>
            <a:r>
              <a:rPr lang="ru-RU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соответствии </a:t>
            </a:r>
            <a:r>
              <a:rPr lang="ru-RU" sz="24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ФГОС ООО, </a:t>
            </a:r>
            <a:r>
              <a:rPr lang="ru-RU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утвержденным приказом Министерства образования и науки Российской Федерации от 17 декабря 2010 года № 1897.</a:t>
            </a:r>
            <a:endParaRPr lang="ru-RU" sz="24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400" b="1" i="0" dirty="0" smtClean="0">
              <a:solidFill>
                <a:srgbClr val="FF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400" b="1" i="0" dirty="0" smtClean="0">
              <a:solidFill>
                <a:srgbClr val="FF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7476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6852976"/>
              </p:ext>
            </p:extLst>
          </p:nvPr>
        </p:nvGraphicFramePr>
        <p:xfrm>
          <a:off x="228600" y="-111767"/>
          <a:ext cx="8686800" cy="6711773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92697"/>
                <a:gridCol w="1583703"/>
                <a:gridCol w="6903145"/>
                <a:gridCol w="107255"/>
              </a:tblGrid>
              <a:tr h="762001">
                <a:tc gridSpan="4">
                  <a:txBody>
                    <a:bodyPr/>
                    <a:lstStyle/>
                    <a:p>
                      <a:pPr marL="67310" marR="66040" algn="l">
                        <a:lnSpc>
                          <a:spcPct val="98000"/>
                        </a:lnSpc>
                        <a:spcAft>
                          <a:spcPts val="0"/>
                        </a:spcAft>
                        <a:tabLst>
                          <a:tab pos="1598930" algn="l"/>
                          <a:tab pos="2365375" algn="l"/>
                          <a:tab pos="3399155" algn="l"/>
                          <a:tab pos="4109720" algn="l"/>
                          <a:tab pos="4359275" algn="l"/>
                          <a:tab pos="5125720" algn="l"/>
                        </a:tabLst>
                      </a:pPr>
                      <a:endParaRPr lang="ru-RU" sz="1400" dirty="0" smtClean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67310" marR="66040" algn="ctr">
                        <a:lnSpc>
                          <a:spcPct val="98000"/>
                        </a:lnSpc>
                        <a:spcAft>
                          <a:spcPts val="0"/>
                        </a:spcAft>
                        <a:tabLst>
                          <a:tab pos="1598930" algn="l"/>
                          <a:tab pos="2365375" algn="l"/>
                          <a:tab pos="3399155" algn="l"/>
                          <a:tab pos="4109720" algn="l"/>
                          <a:tab pos="4359275" algn="l"/>
                          <a:tab pos="5125720" algn="l"/>
                        </a:tabLst>
                      </a:pPr>
                      <a:r>
                        <a:rPr lang="ru-RU" sz="1800" b="1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Вариант</a:t>
                      </a:r>
                      <a:r>
                        <a:rPr lang="ru-RU" sz="1800" b="1" kern="1200" baseline="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построения</a:t>
                      </a:r>
                      <a:r>
                        <a:rPr lang="ru-RU" sz="1800" b="1" kern="1200" baseline="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работы</a:t>
                      </a:r>
                      <a:r>
                        <a:rPr lang="ru-RU" sz="1800" b="1" kern="1200" baseline="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</a:t>
                      </a:r>
                      <a:r>
                        <a:rPr lang="ru-RU" sz="1800" b="1" kern="1200" baseline="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текстом</a:t>
                      </a:r>
                      <a:r>
                        <a:rPr lang="ru-RU" sz="1800" b="1" kern="1200" baseline="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упражнения учебника. </a:t>
                      </a:r>
                    </a:p>
                    <a:p>
                      <a:pPr marL="67310" marR="66040" algn="ctr">
                        <a:lnSpc>
                          <a:spcPct val="98000"/>
                        </a:lnSpc>
                        <a:spcAft>
                          <a:spcPts val="0"/>
                        </a:spcAft>
                        <a:tabLst>
                          <a:tab pos="1598930" algn="l"/>
                          <a:tab pos="2365375" algn="l"/>
                          <a:tab pos="3399155" algn="l"/>
                          <a:tab pos="4109720" algn="l"/>
                          <a:tab pos="4359275" algn="l"/>
                          <a:tab pos="5125720" algn="l"/>
                        </a:tabLst>
                      </a:pPr>
                      <a:r>
                        <a:rPr lang="ru-RU" sz="1600" b="0" i="1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(Можно выбрать одно или несколько заданий из каждой группы)</a:t>
                      </a:r>
                      <a:endParaRPr lang="ru-RU" sz="1200" b="0" i="1" dirty="0" smtClean="0">
                        <a:solidFill>
                          <a:srgbClr val="FF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67310" marR="66040" algn="l">
                        <a:lnSpc>
                          <a:spcPct val="98000"/>
                        </a:lnSpc>
                        <a:spcAft>
                          <a:spcPts val="0"/>
                        </a:spcAft>
                        <a:tabLst>
                          <a:tab pos="1598930" algn="l"/>
                          <a:tab pos="2365375" algn="l"/>
                          <a:tab pos="3399155" algn="l"/>
                          <a:tab pos="4109720" algn="l"/>
                          <a:tab pos="4359275" algn="l"/>
                          <a:tab pos="5125720" algn="l"/>
                        </a:tabLst>
                      </a:pPr>
                      <a:endParaRPr lang="ru-RU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862146">
                <a:tc>
                  <a:txBody>
                    <a:bodyPr/>
                    <a:lstStyle/>
                    <a:p>
                      <a:pPr marL="67310" algn="l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67310" marR="23495" algn="ctr">
                        <a:lnSpc>
                          <a:spcPts val="1345"/>
                        </a:lnSpc>
                        <a:spcAft>
                          <a:spcPts val="0"/>
                        </a:spcAft>
                      </a:pPr>
                      <a:endParaRPr lang="ru-RU" sz="1600" b="1" spc="-10" dirty="0" smtClean="0">
                        <a:solidFill>
                          <a:srgbClr val="FF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67310" marR="23495" algn="ctr">
                        <a:lnSpc>
                          <a:spcPts val="1345"/>
                        </a:lnSpc>
                        <a:spcAft>
                          <a:spcPts val="0"/>
                        </a:spcAft>
                      </a:pPr>
                      <a:r>
                        <a:rPr lang="en-US" sz="1600" b="1" spc="-10" dirty="0" err="1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Планируем</a:t>
                      </a:r>
                      <a:r>
                        <a:rPr lang="ru-RU" sz="1600" b="1" spc="-10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ы</a:t>
                      </a:r>
                      <a:r>
                        <a:rPr lang="en-US" sz="1600" b="1" spc="-10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е</a:t>
                      </a:r>
                      <a:endParaRPr lang="ru-RU" sz="1400" b="1" dirty="0">
                        <a:solidFill>
                          <a:srgbClr val="FF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67310" indent="12700" algn="ctr"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ru-RU" sz="1600" b="1" spc="-10" dirty="0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Р</a:t>
                      </a:r>
                      <a:r>
                        <a:rPr lang="en-US" sz="1600" b="1" spc="-10" dirty="0" err="1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езультаты</a:t>
                      </a:r>
                      <a:endParaRPr lang="ru-RU" sz="1600" b="1" spc="-10" dirty="0" smtClean="0">
                        <a:solidFill>
                          <a:srgbClr val="FF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67310" indent="12700" algn="ctr"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endParaRPr lang="ru-RU" sz="1400" b="1" dirty="0">
                        <a:solidFill>
                          <a:srgbClr val="FF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40765" algn="l">
                        <a:lnSpc>
                          <a:spcPts val="1345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           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1040765" algn="l">
                        <a:lnSpc>
                          <a:spcPts val="1345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        </a:t>
                      </a:r>
                      <a:r>
                        <a:rPr lang="en-US" sz="1600" b="1" dirty="0" err="1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Виды</a:t>
                      </a:r>
                      <a:r>
                        <a:rPr lang="en-US" sz="1600" b="1" spc="-15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деятельности</a:t>
                      </a:r>
                      <a:r>
                        <a:rPr lang="en-US" sz="1600" b="1" spc="-5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b="1" spc="-10" dirty="0" err="1" smtClean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обучающихся</a:t>
                      </a:r>
                      <a:r>
                        <a:rPr lang="ru-RU" sz="1600" b="1" spc="-10" dirty="0" smtClean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 (учебные задачи)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405706">
                <a:tc>
                  <a:txBody>
                    <a:bodyPr/>
                    <a:lstStyle/>
                    <a:p>
                      <a:pPr marL="67310" algn="l"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70485" marR="2349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spc="-10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400" b="0" dirty="0">
                        <a:solidFill>
                          <a:srgbClr val="FF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70485" marR="2349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0" spc="-10" dirty="0" err="1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Предметные</a:t>
                      </a:r>
                      <a:r>
                        <a:rPr lang="en-US" sz="1600" b="0" spc="-10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b="0" spc="-10" dirty="0" err="1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результаты</a:t>
                      </a:r>
                      <a:endParaRPr lang="ru-RU" sz="1400" b="0" dirty="0">
                        <a:solidFill>
                          <a:srgbClr val="FF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l">
                        <a:lnSpc>
                          <a:spcPts val="1315"/>
                        </a:lnSpc>
                        <a:spcAft>
                          <a:spcPts val="0"/>
                        </a:spcAft>
                        <a:buSzPts val="1200"/>
                        <a:buFont typeface="Times New Roman"/>
                        <a:buAutoNum type="arabicPeriod"/>
                        <a:tabLst>
                          <a:tab pos="220345" algn="l"/>
                        </a:tabLst>
                      </a:pPr>
                      <a:endParaRPr lang="ru-RU" sz="1600" dirty="0" smtClean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lvl="0" indent="0" algn="l">
                        <a:lnSpc>
                          <a:spcPts val="1315"/>
                        </a:lnSpc>
                        <a:spcAft>
                          <a:spcPts val="0"/>
                        </a:spcAft>
                        <a:buSzPts val="1200"/>
                        <a:buFont typeface="Times New Roman"/>
                        <a:buNone/>
                        <a:tabLst>
                          <a:tab pos="220345" algn="l"/>
                        </a:tabLst>
                      </a:pPr>
                      <a:r>
                        <a:rPr lang="ru-RU" sz="1600" b="1" dirty="0" smtClean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     1. </a:t>
                      </a:r>
                      <a:r>
                        <a:rPr lang="en-US" sz="1600" b="1" dirty="0" err="1" smtClean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Проведение</a:t>
                      </a:r>
                      <a:r>
                        <a:rPr lang="en-US" sz="1600" b="1" spc="-15" dirty="0" smtClean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орфографического</a:t>
                      </a:r>
                      <a:r>
                        <a:rPr lang="en-US" sz="1600" b="1" spc="-45" dirty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анализа</a:t>
                      </a:r>
                      <a:r>
                        <a:rPr lang="en-US" sz="1600" b="1" spc="-10" dirty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b="1" spc="-10" dirty="0" err="1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текста</a:t>
                      </a:r>
                      <a:r>
                        <a:rPr lang="en-US" sz="1600" b="1" spc="-10" dirty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ru-RU" sz="1400" b="1" dirty="0">
                        <a:solidFill>
                          <a:srgbClr val="0000FF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64135" lvl="0" indent="0" algn="l">
                        <a:lnSpc>
                          <a:spcPct val="115000"/>
                        </a:lnSpc>
                        <a:spcBef>
                          <a:spcPts val="220"/>
                        </a:spcBef>
                        <a:spcAft>
                          <a:spcPts val="0"/>
                        </a:spcAft>
                        <a:buSzPts val="1200"/>
                        <a:buFont typeface="Times New Roman"/>
                        <a:buNone/>
                        <a:tabLst>
                          <a:tab pos="220345" algn="l"/>
                        </a:tabLst>
                      </a:pPr>
                      <a:r>
                        <a:rPr lang="ru-RU" sz="1600" b="1" dirty="0" smtClean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    2.Применение </a:t>
                      </a:r>
                      <a:r>
                        <a:rPr lang="ru-RU" sz="1600" b="1" dirty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норм правописания самостоятельных частей речи с изученными орфограммами.</a:t>
                      </a:r>
                      <a:endParaRPr lang="ru-RU" sz="1400" b="1" dirty="0">
                        <a:solidFill>
                          <a:srgbClr val="0000FF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lvl="0" indent="0" algn="l">
                        <a:lnSpc>
                          <a:spcPts val="1370"/>
                        </a:lnSpc>
                        <a:spcAft>
                          <a:spcPts val="0"/>
                        </a:spcAft>
                        <a:buSzPts val="1200"/>
                        <a:buFont typeface="Times New Roman"/>
                        <a:buNone/>
                        <a:tabLst>
                          <a:tab pos="220345" algn="l"/>
                        </a:tabLst>
                      </a:pPr>
                      <a:r>
                        <a:rPr lang="ru-RU" sz="1600" b="1" dirty="0" smtClean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    3.</a:t>
                      </a:r>
                      <a:r>
                        <a:rPr lang="en-US" sz="1600" b="1" dirty="0" err="1" smtClean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Выполнение</a:t>
                      </a:r>
                      <a:r>
                        <a:rPr lang="en-US" sz="1600" b="1" spc="-25" dirty="0" smtClean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морфемного</a:t>
                      </a:r>
                      <a:r>
                        <a:rPr lang="en-US" sz="1600" b="1" spc="-25" dirty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b="1" spc="-10" dirty="0" err="1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разбора</a:t>
                      </a:r>
                      <a:r>
                        <a:rPr lang="en-US" sz="1600" b="1" spc="-10" dirty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ru-RU" sz="1400" b="1" dirty="0">
                        <a:solidFill>
                          <a:srgbClr val="0000FF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62230" lvl="0" indent="0" algn="l">
                        <a:lnSpc>
                          <a:spcPct val="115000"/>
                        </a:lnSpc>
                        <a:spcBef>
                          <a:spcPts val="220"/>
                        </a:spcBef>
                        <a:spcAft>
                          <a:spcPts val="0"/>
                        </a:spcAft>
                        <a:buSzPts val="1200"/>
                        <a:buFont typeface="Times New Roman"/>
                        <a:buNone/>
                        <a:tabLst>
                          <a:tab pos="220345" algn="l"/>
                        </a:tabLst>
                      </a:pPr>
                      <a:r>
                        <a:rPr lang="ru-RU" sz="1600" b="1" dirty="0" smtClean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     4.Работа</a:t>
                      </a:r>
                      <a:r>
                        <a:rPr lang="ru-RU" sz="1600" b="1" spc="200" dirty="0" smtClean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b="1" dirty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</a:t>
                      </a:r>
                      <a:r>
                        <a:rPr lang="ru-RU" sz="1600" b="1" spc="200" dirty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b="1" dirty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толковым</a:t>
                      </a:r>
                      <a:r>
                        <a:rPr lang="ru-RU" sz="1600" b="1" spc="200" dirty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b="1" dirty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словарем</a:t>
                      </a:r>
                      <a:r>
                        <a:rPr lang="ru-RU" sz="1600" b="1" spc="200" dirty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b="1" dirty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по</a:t>
                      </a:r>
                      <a:r>
                        <a:rPr lang="ru-RU" sz="1600" b="1" spc="200" dirty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b="1" dirty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определению</a:t>
                      </a:r>
                      <a:r>
                        <a:rPr lang="ru-RU" sz="1600" b="1" spc="200" dirty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b="1" dirty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лексического значения слова.</a:t>
                      </a:r>
                      <a:endParaRPr lang="ru-RU" sz="1400" b="1" dirty="0">
                        <a:solidFill>
                          <a:srgbClr val="0000FF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67310" algn="l">
                        <a:spcBef>
                          <a:spcPts val="35"/>
                        </a:spcBef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75502">
                <a:tc>
                  <a:txBody>
                    <a:bodyPr/>
                    <a:lstStyle/>
                    <a:p>
                      <a:pPr marL="67310" algn="l"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04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0" spc="-10" dirty="0" err="1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Личностные</a:t>
                      </a:r>
                      <a:r>
                        <a:rPr lang="en-US" sz="1600" b="0" spc="-10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b="0" spc="-10" dirty="0" err="1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результаты</a:t>
                      </a:r>
                      <a:endParaRPr lang="ru-RU" sz="1400" b="0" dirty="0">
                        <a:solidFill>
                          <a:srgbClr val="FF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7310" marR="61595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B05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Предложенный текст ориентирован на формирование личностных результатов </a:t>
                      </a:r>
                      <a:r>
                        <a:rPr lang="ru-RU" sz="1400" b="1" dirty="0" smtClean="0">
                          <a:solidFill>
                            <a:srgbClr val="00B05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обучения, </a:t>
                      </a:r>
                      <a:r>
                        <a:rPr lang="ru-RU" sz="1400" b="1" dirty="0">
                          <a:solidFill>
                            <a:srgbClr val="00B05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связанных с развитием у обучающихся ответственного отношения к своему здоровью и установкой на здоровый образ </a:t>
                      </a:r>
                      <a:r>
                        <a:rPr lang="ru-RU" sz="1400" b="1" spc="-10" dirty="0">
                          <a:solidFill>
                            <a:srgbClr val="00B05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жизни</a:t>
                      </a:r>
                      <a:r>
                        <a:rPr lang="ru-RU" sz="1400" b="1" spc="-10" dirty="0" smtClean="0">
                          <a:solidFill>
                            <a:srgbClr val="00B05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</a:p>
                    <a:p>
                      <a:pPr marL="67310" marR="61595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 b="1" dirty="0">
                        <a:solidFill>
                          <a:srgbClr val="00B05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67310" algn="l">
                        <a:spcBef>
                          <a:spcPts val="40"/>
                        </a:spcBef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r>
                        <a:rPr lang="en-US" sz="1600" b="1" i="1" dirty="0" err="1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Вопросы</a:t>
                      </a:r>
                      <a:r>
                        <a:rPr lang="en-US" sz="1600" b="1" i="1" dirty="0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b="1" i="1" dirty="0" err="1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для</a:t>
                      </a:r>
                      <a:r>
                        <a:rPr lang="en-US" sz="1600" b="1" i="1" spc="-5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b="1" i="1" spc="-10" dirty="0" err="1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работы</a:t>
                      </a:r>
                      <a:r>
                        <a:rPr lang="en-US" sz="1600" b="1" i="1" spc="-10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:</a:t>
                      </a:r>
                      <a:endParaRPr lang="ru-RU" sz="1400" b="1" dirty="0">
                        <a:solidFill>
                          <a:srgbClr val="FF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66040" lvl="0" indent="0" algn="l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  <a:buSzPts val="1200"/>
                        <a:buFont typeface="Times New Roman"/>
                        <a:buNone/>
                        <a:tabLst>
                          <a:tab pos="220345" algn="l"/>
                        </a:tabLst>
                      </a:pPr>
                      <a:r>
                        <a:rPr lang="ru-RU" sz="16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  1.Какова</a:t>
                      </a:r>
                      <a:r>
                        <a:rPr lang="ru-RU" sz="1600" spc="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основная</a:t>
                      </a:r>
                      <a:r>
                        <a:rPr lang="ru-RU" sz="1600" spc="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мысль</a:t>
                      </a:r>
                      <a:r>
                        <a:rPr lang="ru-RU" sz="1600" spc="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текста?</a:t>
                      </a:r>
                      <a:r>
                        <a:rPr lang="ru-RU" sz="1600" spc="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Необходимо</a:t>
                      </a:r>
                      <a:r>
                        <a:rPr lang="ru-RU" sz="1600" spc="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ли</a:t>
                      </a:r>
                      <a:r>
                        <a:rPr lang="ru-RU" sz="1600" spc="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ученым</a:t>
                      </a:r>
                      <a:r>
                        <a:rPr lang="ru-RU" sz="1600" spc="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освещать вопросы здорового образа </a:t>
                      </a:r>
                      <a:r>
                        <a:rPr lang="ru-RU" sz="16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жизни?</a:t>
                      </a:r>
                      <a:endParaRPr lang="ru-RU" sz="1400" dirty="0" smtClean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66040" lvl="0" indent="0" algn="l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  <a:buSzPts val="1200"/>
                        <a:buFont typeface="Times New Roman"/>
                        <a:buNone/>
                        <a:tabLst>
                          <a:tab pos="220345" algn="l"/>
                        </a:tabLst>
                      </a:pPr>
                      <a:r>
                        <a:rPr lang="ru-RU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    2.</a:t>
                      </a:r>
                      <a:r>
                        <a:rPr lang="ru-RU" sz="16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Что </a:t>
                      </a:r>
                      <a:r>
                        <a:rPr lang="ru-RU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нужно сделать, чтобы не упустить возможность прожить до ста лет?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62865" lv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200"/>
                        <a:buFont typeface="Times New Roman"/>
                        <a:buNone/>
                        <a:tabLst>
                          <a:tab pos="220345" algn="l"/>
                        </a:tabLst>
                      </a:pPr>
                      <a:r>
                        <a:rPr lang="ru-RU" sz="16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   3.Объясните</a:t>
                      </a:r>
                      <a:r>
                        <a:rPr lang="ru-RU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</a:t>
                      </a:r>
                      <a:r>
                        <a:rPr lang="ru-RU" sz="1600" spc="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почему</a:t>
                      </a:r>
                      <a:r>
                        <a:rPr lang="ru-RU" sz="1600" spc="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автор</a:t>
                      </a:r>
                      <a:r>
                        <a:rPr lang="ru-RU" sz="1600" spc="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называет</a:t>
                      </a:r>
                      <a:r>
                        <a:rPr lang="ru-RU" sz="1600" spc="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здоровье</a:t>
                      </a:r>
                      <a:r>
                        <a:rPr lang="ru-RU" sz="1600" spc="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«бесценным</a:t>
                      </a:r>
                      <a:r>
                        <a:rPr lang="ru-RU" sz="1600" spc="2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spc="-1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достоянием»?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lvl="0" indent="0" algn="l">
                        <a:lnSpc>
                          <a:spcPts val="1360"/>
                        </a:lnSpc>
                        <a:spcAft>
                          <a:spcPts val="0"/>
                        </a:spcAft>
                        <a:buSzPts val="1200"/>
                        <a:buFont typeface="Times New Roman"/>
                        <a:buNone/>
                        <a:tabLst>
                          <a:tab pos="220345" algn="l"/>
                        </a:tabLst>
                      </a:pPr>
                      <a:r>
                        <a:rPr lang="ru-RU" sz="16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   4.Как</a:t>
                      </a:r>
                      <a:r>
                        <a:rPr lang="ru-RU" sz="1600" spc="-15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вы</a:t>
                      </a:r>
                      <a:r>
                        <a:rPr lang="ru-RU" sz="1600" spc="-2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понимаете</a:t>
                      </a:r>
                      <a:r>
                        <a:rPr lang="ru-RU" sz="1600" spc="-5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смысл</a:t>
                      </a:r>
                      <a:r>
                        <a:rPr lang="ru-RU" sz="1600" spc="-15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последнего</a:t>
                      </a:r>
                      <a:r>
                        <a:rPr lang="ru-RU" sz="1600" spc="-3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spc="-1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абзаца?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62230" lvl="0" indent="0" algn="l">
                        <a:lnSpc>
                          <a:spcPts val="1600"/>
                        </a:lnSpc>
                        <a:spcBef>
                          <a:spcPts val="30"/>
                        </a:spcBef>
                        <a:spcAft>
                          <a:spcPts val="0"/>
                        </a:spcAft>
                        <a:buSzPts val="1200"/>
                        <a:buFont typeface="Times New Roman"/>
                        <a:buNone/>
                        <a:tabLst>
                          <a:tab pos="220345" algn="l"/>
                        </a:tabLst>
                      </a:pPr>
                      <a:r>
                        <a:rPr lang="ru-RU" sz="16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   5.Письменно</a:t>
                      </a:r>
                      <a:r>
                        <a:rPr lang="ru-RU" sz="1600" spc="185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ответьте</a:t>
                      </a:r>
                      <a:r>
                        <a:rPr lang="ru-RU" sz="1600" spc="185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на</a:t>
                      </a:r>
                      <a:r>
                        <a:rPr lang="ru-RU" sz="1600" spc="185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вопрос</a:t>
                      </a:r>
                      <a:r>
                        <a:rPr lang="ru-RU" sz="1600" spc="2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«Какой</a:t>
                      </a:r>
                      <a:r>
                        <a:rPr lang="ru-RU" sz="1600" spc="175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отдых</a:t>
                      </a:r>
                      <a:r>
                        <a:rPr lang="ru-RU" sz="1600" spc="185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можно</a:t>
                      </a:r>
                      <a:r>
                        <a:rPr lang="ru-RU" sz="1600" spc="18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назвать </a:t>
                      </a:r>
                      <a:r>
                        <a:rPr lang="ru-RU" sz="1600" spc="-1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правильным?»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7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22323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6802090"/>
              </p:ext>
            </p:extLst>
          </p:nvPr>
        </p:nvGraphicFramePr>
        <p:xfrm>
          <a:off x="152400" y="457200"/>
          <a:ext cx="8686800" cy="6019800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1768110"/>
                <a:gridCol w="6918690"/>
              </a:tblGrid>
              <a:tr h="6019800">
                <a:tc>
                  <a:txBody>
                    <a:bodyPr/>
                    <a:lstStyle/>
                    <a:p>
                      <a:pPr marL="704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spc="-10" dirty="0" smtClean="0">
                        <a:solidFill>
                          <a:srgbClr val="FF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704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spc="-10" dirty="0" smtClean="0">
                        <a:solidFill>
                          <a:srgbClr val="FF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704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spc="-10" dirty="0" smtClean="0">
                        <a:solidFill>
                          <a:srgbClr val="FF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704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spc="-10" dirty="0" err="1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Метапредметные</a:t>
                      </a:r>
                      <a:r>
                        <a:rPr lang="en-US" sz="1800" spc="-10" dirty="0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spc="-10" dirty="0" err="1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результаты</a:t>
                      </a:r>
                      <a:endParaRPr lang="ru-RU" sz="1600" dirty="0">
                        <a:solidFill>
                          <a:srgbClr val="FF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7310" algn="just">
                        <a:lnSpc>
                          <a:spcPts val="1330"/>
                        </a:lnSpc>
                        <a:spcAft>
                          <a:spcPts val="0"/>
                        </a:spcAft>
                      </a:pPr>
                      <a:endParaRPr lang="ru-RU" sz="1800" i="1" dirty="0" smtClean="0">
                        <a:solidFill>
                          <a:srgbClr val="FF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67310" algn="just">
                        <a:lnSpc>
                          <a:spcPts val="1330"/>
                        </a:lnSpc>
                        <a:spcAft>
                          <a:spcPts val="0"/>
                        </a:spcAft>
                      </a:pPr>
                      <a:r>
                        <a:rPr lang="en-US" sz="2000" b="1" i="1" u="sng" dirty="0" err="1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Вопросы</a:t>
                      </a:r>
                      <a:r>
                        <a:rPr lang="en-US" sz="2000" b="1" i="1" u="sng" spc="10" dirty="0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b="1" i="1" u="sng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и</a:t>
                      </a:r>
                      <a:r>
                        <a:rPr lang="en-US" sz="2000" b="1" i="1" u="sng" spc="5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b="1" i="1" u="sng" spc="-10" dirty="0" err="1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задания</a:t>
                      </a:r>
                      <a:r>
                        <a:rPr lang="en-US" sz="2000" b="1" i="1" u="sng" spc="-10" dirty="0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:</a:t>
                      </a:r>
                      <a:endParaRPr lang="ru-RU" sz="2000" b="1" i="1" u="sng" spc="-10" dirty="0" smtClean="0">
                        <a:solidFill>
                          <a:srgbClr val="FF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67310" algn="just">
                        <a:lnSpc>
                          <a:spcPts val="1330"/>
                        </a:lnSpc>
                        <a:spcAft>
                          <a:spcPts val="0"/>
                        </a:spcAft>
                      </a:pPr>
                      <a:endParaRPr lang="ru-RU" sz="1800" b="1" u="sng" dirty="0">
                        <a:solidFill>
                          <a:srgbClr val="FF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64135" lvl="0" indent="0" algn="just">
                        <a:lnSpc>
                          <a:spcPct val="115000"/>
                        </a:lnSpc>
                        <a:spcBef>
                          <a:spcPts val="220"/>
                        </a:spcBef>
                        <a:spcAft>
                          <a:spcPts val="0"/>
                        </a:spcAft>
                        <a:buSzPts val="1200"/>
                        <a:buFont typeface="Times New Roman"/>
                        <a:buNone/>
                        <a:tabLst>
                          <a:tab pos="220345" algn="l"/>
                        </a:tabLst>
                      </a:pPr>
                      <a:r>
                        <a:rPr lang="ru-RU" sz="20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  1.На </a:t>
                      </a:r>
                      <a:r>
                        <a:rPr lang="ru-RU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основе текста напишите краткую памятку, включающую основные правила сохранения здоровья. </a:t>
                      </a:r>
                      <a:r>
                        <a:rPr lang="en-US" sz="2000" i="1" dirty="0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(</a:t>
                      </a:r>
                      <a:r>
                        <a:rPr lang="en-US" sz="2000" i="1" dirty="0" err="1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Универсальные</a:t>
                      </a:r>
                      <a:r>
                        <a:rPr lang="en-US" sz="2000" i="1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i="1" dirty="0" err="1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познавательные</a:t>
                      </a:r>
                      <a:r>
                        <a:rPr lang="en-US" sz="2000" i="1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i="1" dirty="0" err="1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действия</a:t>
                      </a:r>
                      <a:r>
                        <a:rPr lang="en-US" sz="2000" i="1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2000" i="1" dirty="0" err="1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работа</a:t>
                      </a:r>
                      <a:r>
                        <a:rPr lang="en-US" sz="2000" i="1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с </a:t>
                      </a:r>
                      <a:r>
                        <a:rPr lang="en-US" sz="2000" i="1" dirty="0" err="1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информацией</a:t>
                      </a:r>
                      <a:r>
                        <a:rPr lang="en-US" sz="2000" i="1" dirty="0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)</a:t>
                      </a:r>
                      <a:endParaRPr lang="ru-RU" sz="1800" dirty="0">
                        <a:solidFill>
                          <a:srgbClr val="FF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61595" lv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200"/>
                        <a:buFont typeface="Times New Roman"/>
                        <a:buNone/>
                        <a:tabLst>
                          <a:tab pos="220345" algn="l"/>
                        </a:tabLst>
                      </a:pPr>
                      <a:r>
                        <a:rPr lang="ru-RU" sz="20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   2. На </a:t>
                      </a:r>
                      <a:r>
                        <a:rPr lang="ru-RU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основе чего можно сделать вывод о достоверности или недостоверности информации, представленной в тексте? </a:t>
                      </a:r>
                      <a:r>
                        <a:rPr lang="en-US" sz="2000" i="1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(</a:t>
                      </a:r>
                      <a:r>
                        <a:rPr lang="en-US" sz="2000" i="1" dirty="0" err="1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Универсальные</a:t>
                      </a:r>
                      <a:r>
                        <a:rPr lang="en-US" sz="2000" i="1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i="1" dirty="0" err="1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познавательные</a:t>
                      </a:r>
                      <a:r>
                        <a:rPr lang="en-US" sz="2000" i="1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i="1" dirty="0" err="1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действия</a:t>
                      </a:r>
                      <a:r>
                        <a:rPr lang="en-US" sz="2000" i="1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2000" i="1" dirty="0" err="1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работа</a:t>
                      </a:r>
                      <a:r>
                        <a:rPr lang="en-US" sz="2000" i="1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с </a:t>
                      </a:r>
                      <a:r>
                        <a:rPr lang="en-US" sz="2000" i="1" spc="-10" dirty="0" err="1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информацией</a:t>
                      </a:r>
                      <a:r>
                        <a:rPr lang="en-US" sz="2000" i="1" spc="-10" dirty="0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)</a:t>
                      </a:r>
                      <a:endParaRPr lang="ru-RU" sz="1800" dirty="0" smtClean="0">
                        <a:solidFill>
                          <a:srgbClr val="FF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63500" lv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200"/>
                        <a:buFont typeface="Times New Roman"/>
                        <a:buNone/>
                        <a:tabLst>
                          <a:tab pos="220345" algn="l"/>
                        </a:tabLst>
                      </a:pPr>
                      <a:r>
                        <a:rPr lang="ru-RU" sz="20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    3.Обсудите с одноклассником, что вы можете делать сегодня, чтобы в будущем сохранить здоровье? </a:t>
                      </a:r>
                      <a:r>
                        <a:rPr lang="en-US" sz="20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Представьте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результаты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одноклассникам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. </a:t>
                      </a:r>
                      <a:r>
                        <a:rPr lang="en-US" sz="2000" i="1" dirty="0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(</a:t>
                      </a:r>
                      <a:r>
                        <a:rPr lang="en-US" sz="2000" i="1" dirty="0" err="1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Универсальные</a:t>
                      </a:r>
                      <a:r>
                        <a:rPr lang="en-US" sz="2000" i="1" dirty="0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i="1" dirty="0" err="1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коммуникативные</a:t>
                      </a:r>
                      <a:r>
                        <a:rPr lang="en-US" sz="2000" i="1" dirty="0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i="1" dirty="0" err="1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действия</a:t>
                      </a:r>
                      <a:r>
                        <a:rPr lang="en-US" sz="2000" i="1" dirty="0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2000" i="1" dirty="0" err="1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общение</a:t>
                      </a:r>
                      <a:r>
                        <a:rPr lang="en-US" sz="2000" i="1" dirty="0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2000" i="1" dirty="0" err="1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сотрудничество</a:t>
                      </a:r>
                      <a:r>
                        <a:rPr lang="en-US" sz="2000" i="1" dirty="0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)</a:t>
                      </a:r>
                      <a:endParaRPr lang="ru-RU" sz="1800" dirty="0" smtClean="0">
                        <a:solidFill>
                          <a:srgbClr val="FF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59690" lvl="0" indent="0" algn="just">
                        <a:lnSpc>
                          <a:spcPct val="11500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  <a:buSzPts val="1200"/>
                        <a:buFont typeface="Times New Roman"/>
                        <a:buNone/>
                        <a:tabLst>
                          <a:tab pos="235585" algn="l"/>
                        </a:tabLst>
                      </a:pPr>
                      <a:r>
                        <a:rPr lang="ru-RU" sz="20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    4.Что </a:t>
                      </a:r>
                      <a:r>
                        <a:rPr lang="ru-RU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может помешать </a:t>
                      </a:r>
                      <a:r>
                        <a:rPr lang="ru-RU" sz="20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ученику </a:t>
                      </a:r>
                      <a:r>
                        <a:rPr lang="ru-RU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соблюдать нормы здорового образа</a:t>
                      </a:r>
                      <a:r>
                        <a:rPr lang="ru-RU" sz="2000" spc="38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 </a:t>
                      </a:r>
                      <a:r>
                        <a:rPr lang="ru-RU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жизни</a:t>
                      </a:r>
                      <a:r>
                        <a:rPr lang="ru-RU" sz="2000" spc="39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 </a:t>
                      </a:r>
                      <a:r>
                        <a:rPr lang="ru-RU" sz="20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школьника?</a:t>
                      </a:r>
                      <a:r>
                        <a:rPr lang="ru-RU" sz="2000" spc="265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 </a:t>
                      </a:r>
                      <a:r>
                        <a:rPr lang="en-US" sz="2000" i="1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(</a:t>
                      </a:r>
                      <a:r>
                        <a:rPr lang="en-US" sz="2000" i="1" dirty="0" err="1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Универсальные</a:t>
                      </a:r>
                      <a:r>
                        <a:rPr lang="en-US" sz="2000" i="1" spc="395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 </a:t>
                      </a:r>
                      <a:r>
                        <a:rPr lang="en-US" sz="2000" i="1" spc="-10" dirty="0" err="1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регулятивные</a:t>
                      </a:r>
                      <a:r>
                        <a:rPr lang="ru-RU" sz="1800" i="0" spc="0" baseline="0" dirty="0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i="1" dirty="0" err="1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действия</a:t>
                      </a:r>
                      <a:r>
                        <a:rPr lang="en-US" sz="2000" i="1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</a:t>
                      </a:r>
                      <a:r>
                        <a:rPr lang="en-US" sz="2000" i="1" spc="-30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i="1" dirty="0" err="1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самоорганизация</a:t>
                      </a:r>
                      <a:r>
                        <a:rPr lang="en-US" sz="2000" i="1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</a:t>
                      </a:r>
                      <a:r>
                        <a:rPr lang="en-US" sz="2000" i="1" spc="-25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i="1" spc="-10" dirty="0" err="1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самоконтроль</a:t>
                      </a:r>
                      <a:r>
                        <a:rPr lang="en-US" sz="2000" i="1" spc="-10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)</a:t>
                      </a:r>
                      <a:endParaRPr lang="ru-RU" sz="1800" dirty="0">
                        <a:solidFill>
                          <a:srgbClr val="FF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70009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79512" y="0"/>
            <a:ext cx="8640960" cy="71404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КРИТЕРИИ ГОТОВНОСТИ ОО К ВВЕДЕНИЮ ФГОС НОО и ФГОС ООО </a:t>
            </a:r>
          </a:p>
          <a:p>
            <a:pPr algn="ctr"/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согласно приказу министерства образования и науки </a:t>
            </a:r>
          </a:p>
          <a:p>
            <a:pPr algn="ctr"/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Чеченской Республики от 19.01.2022г. №36-п</a:t>
            </a:r>
          </a:p>
          <a:p>
            <a:pPr algn="ctr"/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Разработаны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утверждены основные образовательные программы</a:t>
            </a:r>
          </a:p>
          <a:p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начального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общего и основного общего образования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;(</a:t>
            </a:r>
            <a:r>
              <a:rPr lang="ru-RU" sz="16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разработке, есть примерные </a:t>
            </a:r>
            <a:r>
              <a:rPr lang="ru-RU" sz="16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ООПы</a:t>
            </a:r>
            <a:r>
              <a:rPr lang="ru-RU" sz="16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рабочем столе в компьютерах у членов рабочей группы, рассматриваются, изучаются. ООП НОО будет утвержден в конце марта 2022)</a:t>
            </a:r>
            <a:endParaRPr lang="ru-RU" sz="1600" b="1" dirty="0" smtClean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Нормативная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база (локальные акты) образовательной организации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приведена в соответствие с требованиями обновленных ФГОС (Правила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приема граждан на обучение, Положение о порядке зачета результатов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освоения обучающимися учебных предметов, Положение о языках</a:t>
            </a:r>
          </a:p>
          <a:p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образования, Положение, регламентирующее режим занятий обучающихся,</a:t>
            </a:r>
          </a:p>
          <a:p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Положение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 текущем контроле успеваемости и промежуточной аттестации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учащихся, Положение о порядке зачета результатов освоения обучающимися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учебных предметов, Положение об организации обучения лиц с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ограниченными возможностями здоровья, режим занятий, финансирование,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материально-техническое обеспечение и т.п</a:t>
            </a:r>
            <a:r>
              <a:rPr lang="ru-RU" sz="16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.);(в разработке, планируется завершение и утверждение </a:t>
            </a:r>
            <a:r>
              <a:rPr lang="ru-RU" sz="1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</a:t>
            </a:r>
            <a:r>
              <a:rPr lang="ru-RU" sz="16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 1 </a:t>
            </a:r>
            <a:r>
              <a:rPr lang="ru-RU" sz="1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апреля 2022 в части, касающейся начальной школы до 1 апреля 2022, остальное – до 1 сентября 2022)</a:t>
            </a:r>
            <a:endParaRPr lang="ru-RU" sz="1600" b="1" dirty="0" smtClean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Приведены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соответствие с требованиями обновленных ФГОС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квалификационные характеристики, должностные инструкции работников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образовательной организации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ru-RU" sz="1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.);(в разработке, планируется завершение и утверждение </a:t>
            </a:r>
            <a:r>
              <a:rPr lang="ru-RU" sz="16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части, касающейся начальной школы до </a:t>
            </a:r>
            <a:r>
              <a:rPr lang="ru-RU" sz="1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апреля </a:t>
            </a:r>
            <a:r>
              <a:rPr lang="ru-RU" sz="16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2022, остальное – до 1 сентября 2022)</a:t>
            </a:r>
            <a:endParaRPr lang="ru-RU" sz="16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5559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-19668" y="0"/>
            <a:ext cx="9272187" cy="69249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Определен список учебников, учебных пособий; информационно-цифровых ресурсов, используемых в образовательном процессе в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соответствии с обновленными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ФГОС;</a:t>
            </a:r>
            <a:r>
              <a:rPr lang="ru-RU" sz="1600" dirty="0"/>
              <a:t> </a:t>
            </a:r>
            <a:r>
              <a:rPr lang="ru-RU" sz="1400" i="1" dirty="0"/>
              <a:t> </a:t>
            </a:r>
            <a:r>
              <a:rPr lang="ru-RU" sz="1400" i="1" dirty="0" smtClean="0"/>
              <a:t>(</a:t>
            </a:r>
            <a:r>
              <a:rPr lang="ru-RU" sz="1400" i="1" dirty="0" smtClean="0">
                <a:solidFill>
                  <a:srgbClr val="0000FF"/>
                </a:solidFill>
                <a:hlinkClick r:id="rId2"/>
              </a:rPr>
              <a:t>письмо </a:t>
            </a:r>
            <a:r>
              <a:rPr lang="ru-RU" sz="1400" i="1" dirty="0">
                <a:solidFill>
                  <a:srgbClr val="0000FF"/>
                </a:solidFill>
                <a:hlinkClick r:id="rId2"/>
              </a:rPr>
              <a:t>Министерства просвещения Российской Федерации от 11.11.2021 года № 03-1899 «Об обеспечении учебными изданиями (учебниками и учебными пособиями) обучающихся в 2022/23 учебном году</a:t>
            </a:r>
            <a:r>
              <a:rPr lang="ru-RU" sz="1400" i="1" dirty="0" smtClean="0">
                <a:solidFill>
                  <a:srgbClr val="0000FF"/>
                </a:solidFill>
                <a:hlinkClick r:id="rId2"/>
              </a:rPr>
              <a:t>»</a:t>
            </a:r>
            <a:r>
              <a:rPr lang="ru-RU" sz="1400" i="1" dirty="0">
                <a:solidFill>
                  <a:srgbClr val="0000FF"/>
                </a:solidFill>
              </a:rPr>
              <a:t> в период перехода на обновленные ФГОС 2021 могут быть использованы любые учебно-методические комплекты, включенные в федеральный перечень </a:t>
            </a:r>
            <a:r>
              <a:rPr lang="ru-RU" sz="1400" i="1" dirty="0" smtClean="0">
                <a:solidFill>
                  <a:srgbClr val="0000FF"/>
                </a:solidFill>
              </a:rPr>
              <a:t>учебников.</a:t>
            </a:r>
            <a:r>
              <a:rPr lang="ru-RU" sz="1400" b="1" i="1" dirty="0" smtClean="0">
                <a:solidFill>
                  <a:srgbClr val="0000FF"/>
                </a:solidFill>
              </a:rPr>
              <a:t> Заказ </a:t>
            </a:r>
            <a:r>
              <a:rPr lang="ru-RU" sz="1400" b="1" i="1" dirty="0">
                <a:solidFill>
                  <a:srgbClr val="0000FF"/>
                </a:solidFill>
              </a:rPr>
              <a:t>учебников на 2022/23 учебный год будет осуществляться по действующему ФПУ,</a:t>
            </a:r>
            <a:r>
              <a:rPr lang="ru-RU" sz="1400" i="1" dirty="0">
                <a:solidFill>
                  <a:srgbClr val="0000FF"/>
                </a:solidFill>
              </a:rPr>
              <a:t> так как</a:t>
            </a:r>
            <a:r>
              <a:rPr lang="ru-RU" sz="1400" b="1" i="1" dirty="0">
                <a:solidFill>
                  <a:srgbClr val="0000FF"/>
                </a:solidFill>
              </a:rPr>
              <a:t> </a:t>
            </a:r>
            <a:r>
              <a:rPr lang="ru-RU" sz="1400" i="1" dirty="0">
                <a:solidFill>
                  <a:srgbClr val="0000FF"/>
                </a:solidFill>
              </a:rPr>
              <a:t>обновленный ФПУ ожидается </a:t>
            </a:r>
            <a:r>
              <a:rPr lang="ru-RU" sz="1400" i="1" dirty="0" smtClean="0">
                <a:solidFill>
                  <a:srgbClr val="0000FF"/>
                </a:solidFill>
              </a:rPr>
              <a:t>позже</a:t>
            </a:r>
            <a:r>
              <a:rPr lang="ru-RU" sz="1400" i="1" dirty="0" smtClean="0">
                <a:solidFill>
                  <a:srgbClr val="0000FF"/>
                </a:solidFill>
              </a:rPr>
              <a:t>. </a:t>
            </a:r>
            <a:r>
              <a:rPr lang="ru-RU" sz="1400" b="1" dirty="0" smtClean="0">
                <a:solidFill>
                  <a:srgbClr val="FF0000"/>
                </a:solidFill>
              </a:rPr>
              <a:t>(Приказ об утверждении </a:t>
            </a:r>
            <a:r>
              <a:rPr lang="ru-RU" sz="1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информационно-цифровых ресурсах, </a:t>
            </a:r>
            <a:r>
              <a:rPr lang="ru-RU" sz="1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используемых в образовательном процессе в соответствии с обновленными </a:t>
            </a:r>
            <a:r>
              <a:rPr lang="ru-RU" sz="1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ФГОС)</a:t>
            </a:r>
            <a:endParaRPr lang="ru-RU" sz="14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Обеспечена доступность использования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информационно-методических ресурсов для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участников образовательных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отношений</a:t>
            </a:r>
            <a:r>
              <a:rPr lang="ru-RU" sz="16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;(Приказ об  обеспечении доступа к информационно-методическим ресурсам для участников </a:t>
            </a:r>
            <a:r>
              <a:rPr lang="ru-RU" sz="16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образов.отношений</a:t>
            </a:r>
            <a:r>
              <a:rPr lang="ru-RU" sz="16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1600" b="1" dirty="0" smtClean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Определена оптимальная для реализации модель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организации образовательного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процесса, обеспечивающая организацию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внеурочной деятельности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обучающихся (например, модель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взаимодействия с учреждением  дополнительного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образования</a:t>
            </a:r>
            <a:r>
              <a:rPr lang="ru-RU" sz="16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);(Договоры с учреждениями </a:t>
            </a:r>
            <a:r>
              <a:rPr lang="ru-RU" sz="16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доп.образования</a:t>
            </a:r>
            <a:r>
              <a:rPr lang="ru-RU" sz="16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1600" b="1" dirty="0" smtClean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Разработан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план методической работы,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обеспечивающей сопровождение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введения обновленных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ФГОС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16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(Дорожная карта включает методическую работу)</a:t>
            </a:r>
            <a:endParaRPr lang="ru-RU" sz="1600" b="1" dirty="0" smtClean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Осуществлено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повышение квалификации всех учителей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начальных классов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учителей-предметников, реализующих рабочие программы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учебного плана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основного общего образования и других педагогических работников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16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(План-график  повышения квалификации, заявки)</a:t>
            </a:r>
            <a:endParaRPr lang="ru-RU" sz="1600" b="1" dirty="0" smtClean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Обеспечены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кадровые, финансовые,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материально-технические и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иные условия реализации основной образовательной программы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начального общего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основного общего образования в соответствии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требованиями обновленных ФГОС.</a:t>
            </a:r>
          </a:p>
        </p:txBody>
      </p:sp>
    </p:spTree>
    <p:extLst>
      <p:ext uri="{BB962C8B-B14F-4D97-AF65-F5344CB8AC3E}">
        <p14:creationId xmlns:p14="http://schemas.microsoft.com/office/powerpoint/2010/main" val="3111094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68635870"/>
              </p:ext>
            </p:extLst>
          </p:nvPr>
        </p:nvGraphicFramePr>
        <p:xfrm>
          <a:off x="251520" y="988290"/>
          <a:ext cx="8496943" cy="3376814"/>
        </p:xfrm>
        <a:graphic>
          <a:graphicData uri="http://schemas.openxmlformats.org/drawingml/2006/table">
            <a:tbl>
              <a:tblPr/>
              <a:tblGrid>
                <a:gridCol w="2880320"/>
                <a:gridCol w="1872208"/>
                <a:gridCol w="3744415"/>
              </a:tblGrid>
              <a:tr h="3376814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Внедрение системы мониторинга</a:t>
                      </a:r>
                    </a:p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готовности образовательных</a:t>
                      </a:r>
                    </a:p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организаций к реализации</a:t>
                      </a:r>
                    </a:p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обновленных ФГОС (зеленая, желтая,</a:t>
                      </a:r>
                    </a:p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красная зоны)</a:t>
                      </a:r>
                    </a:p>
                    <a:p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ru-RU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Январь  февраль 2022</a:t>
                      </a:r>
                    </a:p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Год</a:t>
                      </a:r>
                    </a:p>
                    <a:p>
                      <a:endParaRPr lang="ru-RU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Минобрнауки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ЧР,</a:t>
                      </a:r>
                    </a:p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ГБУ ДПО «ИРО</a:t>
                      </a:r>
                    </a:p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ЧР»</a:t>
                      </a:r>
                    </a:p>
                    <a:p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Составлен перечень</a:t>
                      </a:r>
                    </a:p>
                    <a:p>
                      <a:r>
                        <a:rPr lang="ru-RU" b="1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муниципальных образований с</a:t>
                      </a:r>
                    </a:p>
                    <a:p>
                      <a:r>
                        <a:rPr lang="ru-RU" b="1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низким уровнем готовности к</a:t>
                      </a:r>
                    </a:p>
                    <a:p>
                      <a:r>
                        <a:rPr lang="ru-RU" b="1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введению обновленных ФГОС</a:t>
                      </a:r>
                    </a:p>
                    <a:p>
                      <a:endParaRPr lang="ru-RU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707988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s://catherineasquithgallery.com/uploads/posts/2021-02/1613684132_37-p-fon-dlya-prezentatsii-list-bumagi-63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71038" y="-1107504"/>
            <a:ext cx="9361040" cy="8139285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Прямоугольник 3"/>
          <p:cNvSpPr/>
          <p:nvPr/>
        </p:nvSpPr>
        <p:spPr>
          <a:xfrm>
            <a:off x="339662" y="995670"/>
            <a:ext cx="8303765" cy="58785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 Дорожная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карта перехода на новые ФГОС НОО и ООО (ноябрь-декабрь);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 Обсуждения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педсоветах </a:t>
            </a:r>
            <a:r>
              <a:rPr lang="ru-RU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(протоколы).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 </a:t>
            </a:r>
            <a:r>
              <a:rPr lang="ru-RU" sz="2000" dirty="0" smtClean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</a:t>
            </a:r>
            <a:r>
              <a:rPr lang="ru-RU" sz="20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 создании рабочей группы по переходу на новые ФГОС НОО и ООО; (</a:t>
            </a:r>
            <a:r>
              <a:rPr lang="ru-RU" sz="20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желательно, чтобы возглавил директор</a:t>
            </a:r>
            <a:r>
              <a:rPr lang="ru-RU" sz="2000" dirty="0" smtClean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 smtClean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</a:t>
            </a:r>
            <a:r>
              <a:rPr lang="ru-RU" sz="20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smtClean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Приказ </a:t>
            </a:r>
            <a:r>
              <a:rPr lang="ru-RU" sz="20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 утверждении дорожной карты перехода на новые ФГОС НОО и ООО;</a:t>
            </a:r>
          </a:p>
          <a:p>
            <a:r>
              <a:rPr lang="ru-RU" sz="2000" dirty="0" smtClean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Положение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 рабочей группе по введению и реализации ФГОС НОО и ООО;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 Ознакомление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родителей с планом перехода на новые стандарты (</a:t>
            </a:r>
            <a:r>
              <a:rPr lang="ru-RU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протокол общешкольного собрания);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 Приказ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 организации методического сопровождения педагогов </a:t>
            </a:r>
            <a:r>
              <a:rPr lang="ru-RU" sz="20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(Перед тем как поручить педагогам разрабатывать рабочие программы, обязательно провести обучающие занятия. Рассказать о новых требованиях к этим документам, показать способы работы с ними </a:t>
            </a:r>
            <a:r>
              <a:rPr lang="ru-RU" sz="20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sz="20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оформить результаты работы  в справках, протоколах заседаний МО и т.д.</a:t>
            </a:r>
            <a:r>
              <a:rPr lang="ru-RU" sz="20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3175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s://catherineasquithgallery.com/uploads/posts/2021-02/1613684132_37-p-fon-dlya-prezentatsii-list-bumagi-63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0772" y="-1221044"/>
            <a:ext cx="9469560" cy="810952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Прямоугольник 3"/>
          <p:cNvSpPr/>
          <p:nvPr/>
        </p:nvSpPr>
        <p:spPr>
          <a:xfrm>
            <a:off x="467544" y="11266"/>
            <a:ext cx="8352928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7.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Разработать проект  ООП НОО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до 1 апреля 2022</a:t>
            </a:r>
            <a:r>
              <a:rPr lang="ru-RU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разместить на сайте школы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9.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Провести педагогический совет в августе 2022г.(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переход на новые стандарты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(протокол);</a:t>
            </a:r>
            <a:b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10.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Утвердить приказом ООП НОО, ООО до 1 сентября 2022г.</a:t>
            </a:r>
            <a:b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11.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Проверка локальных актов на соответствие новым требованиям: Положение о текущем контроле и промежуточной аттестации , Положение об индивидуальном учебном плане, Положение о системе оценивания и т.д., внесение изменения в должностные инструкции.</a:t>
            </a:r>
            <a:b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12.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Оценка кадровых и материальных ресурсов: (новые ФГОС содержат дополнительные требования к условиям реализации программы, оснащению, в том числе в области ИКТ) 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(аналитическая справка);</a:t>
            </a:r>
          </a:p>
          <a:p>
            <a:endParaRPr lang="ru-RU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13.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Получение согласий от родителей 2-4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кл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на обучение по новым стандартам, сбор заявлений об обучении родному языку (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 01.08.2022г).</a:t>
            </a:r>
          </a:p>
          <a:p>
            <a:endParaRPr lang="ru-RU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.Организация повышение квалификации всеми педагогами 1-4, 5 классов 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(до 01.09.2022г.)</a:t>
            </a:r>
            <a:b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i="1" dirty="0"/>
          </a:p>
        </p:txBody>
      </p:sp>
    </p:spTree>
    <p:extLst>
      <p:ext uri="{BB962C8B-B14F-4D97-AF65-F5344CB8AC3E}">
        <p14:creationId xmlns:p14="http://schemas.microsoft.com/office/powerpoint/2010/main" val="2301484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Треугольник 18">
            <a:extLst>
              <a:ext uri="{FF2B5EF4-FFF2-40B4-BE49-F238E27FC236}">
                <a16:creationId xmlns="" xmlns:a16="http://schemas.microsoft.com/office/drawing/2014/main" id="{ED635E89-D809-534F-BA05-CC2050AF043E}"/>
              </a:ext>
            </a:extLst>
          </p:cNvPr>
          <p:cNvSpPr/>
          <p:nvPr/>
        </p:nvSpPr>
        <p:spPr>
          <a:xfrm rot="10800000">
            <a:off x="6599684" y="1814091"/>
            <a:ext cx="2184785" cy="4248472"/>
          </a:xfrm>
          <a:prstGeom prst="triangle">
            <a:avLst>
              <a:gd name="adj" fmla="val 0"/>
            </a:avLst>
          </a:prstGeom>
          <a:solidFill>
            <a:srgbClr val="ECDFF5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7543403" y="6492875"/>
            <a:ext cx="1600597" cy="365125"/>
          </a:xfrm>
        </p:spPr>
        <p:txBody>
          <a:bodyPr/>
          <a:lstStyle/>
          <a:p>
            <a:fld id="{A4193B10-D779-4ADC-9156-ADC21C4AA330}" type="slidenum">
              <a:rPr lang="ru-RU" smtClean="0"/>
              <a:pPr/>
              <a:t>7</a:t>
            </a:fld>
            <a:endParaRPr lang="ru-RU" dirty="0"/>
          </a:p>
        </p:txBody>
      </p:sp>
      <p:sp>
        <p:nvSpPr>
          <p:cNvPr id="14" name="TextBox 13">
            <a:extLst>
              <a:ext uri="{FF2B5EF4-FFF2-40B4-BE49-F238E27FC236}">
                <a16:creationId xmlns="" xmlns:a16="http://schemas.microsoft.com/office/drawing/2014/main" id="{57E3C7ED-0209-4B63-B23B-AFC019DD3DDB}"/>
              </a:ext>
            </a:extLst>
          </p:cNvPr>
          <p:cNvSpPr txBox="1"/>
          <p:nvPr/>
        </p:nvSpPr>
        <p:spPr>
          <a:xfrm>
            <a:off x="1259632" y="81571"/>
            <a:ext cx="5148573" cy="623248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r>
              <a:rPr lang="ru-RU" sz="1800" b="1" dirty="0">
                <a:solidFill>
                  <a:srgbClr val="6D276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Научно-методическое </a:t>
            </a:r>
          </a:p>
          <a:p>
            <a:r>
              <a:rPr lang="ru-RU" sz="1800" b="1" dirty="0">
                <a:solidFill>
                  <a:srgbClr val="6D276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сопровождение ФГОС</a:t>
            </a:r>
          </a:p>
        </p:txBody>
      </p:sp>
      <p:cxnSp>
        <p:nvCxnSpPr>
          <p:cNvPr id="11" name="Прямая соединительная линия 10">
            <a:extLst>
              <a:ext uri="{FF2B5EF4-FFF2-40B4-BE49-F238E27FC236}">
                <a16:creationId xmlns="" xmlns:a16="http://schemas.microsoft.com/office/drawing/2014/main" id="{C9118A6F-CC8D-8F4A-BBC9-317495F23B34}"/>
              </a:ext>
            </a:extLst>
          </p:cNvPr>
          <p:cNvCxnSpPr/>
          <p:nvPr/>
        </p:nvCxnSpPr>
        <p:spPr>
          <a:xfrm>
            <a:off x="855256" y="1049695"/>
            <a:ext cx="4126288" cy="0"/>
          </a:xfrm>
          <a:prstGeom prst="line">
            <a:avLst/>
          </a:prstGeom>
          <a:ln w="15875">
            <a:solidFill>
              <a:srgbClr val="3A6E8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Рисунок 11">
            <a:extLst>
              <a:ext uri="{FF2B5EF4-FFF2-40B4-BE49-F238E27FC236}">
                <a16:creationId xmlns="" xmlns:a16="http://schemas.microsoft.com/office/drawing/2014/main" id="{F0A5F637-A5B1-3F4F-B301-5193C9E5591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4692" y="5003089"/>
            <a:ext cx="679846" cy="873871"/>
          </a:xfrm>
          <a:prstGeom prst="rect">
            <a:avLst/>
          </a:prstGeom>
        </p:spPr>
      </p:pic>
      <p:pic>
        <p:nvPicPr>
          <p:cNvPr id="13" name="Рисунок 12">
            <a:extLst>
              <a:ext uri="{FF2B5EF4-FFF2-40B4-BE49-F238E27FC236}">
                <a16:creationId xmlns="" xmlns:a16="http://schemas.microsoft.com/office/drawing/2014/main" id="{D2B1B732-3D81-E04C-A15C-6F398057AA7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784" y="2511247"/>
            <a:ext cx="679846" cy="881603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="" xmlns:a16="http://schemas.microsoft.com/office/drawing/2014/main" id="{18C86334-52E5-6245-9441-A8E826B03339}"/>
              </a:ext>
            </a:extLst>
          </p:cNvPr>
          <p:cNvSpPr txBox="1"/>
          <p:nvPr/>
        </p:nvSpPr>
        <p:spPr>
          <a:xfrm>
            <a:off x="1060825" y="5011764"/>
            <a:ext cx="2406343" cy="992579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r>
              <a:rPr lang="ru-RU" sz="1500" b="1" dirty="0" smtClean="0">
                <a:latin typeface="Times New Roman" pitchFamily="18" charset="0"/>
                <a:cs typeface="Times New Roman" pitchFamily="18" charset="0"/>
              </a:rPr>
              <a:t>Апробация примерных рабочих программ с сентября 2021 по апрель 2022 г.</a:t>
            </a:r>
            <a:endParaRPr lang="en-US" sz="15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Прямоугольник 17">
            <a:extLst>
              <a:ext uri="{FF2B5EF4-FFF2-40B4-BE49-F238E27FC236}">
                <a16:creationId xmlns="" xmlns:a16="http://schemas.microsoft.com/office/drawing/2014/main" id="{B61B4A80-E11A-844E-89F1-A15688B7D501}"/>
              </a:ext>
            </a:extLst>
          </p:cNvPr>
          <p:cNvSpPr/>
          <p:nvPr/>
        </p:nvSpPr>
        <p:spPr>
          <a:xfrm>
            <a:off x="924538" y="2527730"/>
            <a:ext cx="2711358" cy="2269422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>
                <a:lumMod val="75000"/>
              </a:schemeClr>
            </a:solidFill>
          </a:ln>
          <a:effectLst>
            <a:outerShdw blurRad="50800" dist="635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5000" tIns="34290" rIns="68580" bIns="34290" rtlCol="0" anchor="ctr"/>
          <a:lstStyle/>
          <a:p>
            <a:r>
              <a:rPr lang="ru-RU" sz="1800" dirty="0" smtClean="0">
                <a:solidFill>
                  <a:srgbClr val="3A6E8E"/>
                </a:solidFill>
                <a:latin typeface="Times New Roman" pitchFamily="18" charset="0"/>
                <a:cs typeface="Times New Roman" pitchFamily="18" charset="0"/>
              </a:rPr>
              <a:t>Единый информационный ресурс </a:t>
            </a:r>
            <a:r>
              <a:rPr lang="en-US" sz="1800" b="1" dirty="0" smtClean="0">
                <a:solidFill>
                  <a:srgbClr val="3A6E8E"/>
                </a:solidFill>
                <a:latin typeface="Times New Roman" pitchFamily="18" charset="0"/>
                <a:cs typeface="Times New Roman" pitchFamily="18" charset="0"/>
              </a:rPr>
              <a:t>edsoo.ru</a:t>
            </a:r>
            <a:r>
              <a:rPr lang="ru-RU" sz="1800" dirty="0" smtClean="0">
                <a:solidFill>
                  <a:srgbClr val="3A6E8E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FontTx/>
              <a:buChar char="-"/>
            </a:pPr>
            <a:r>
              <a:rPr lang="ru-RU" sz="1800" dirty="0" smtClean="0">
                <a:solidFill>
                  <a:srgbClr val="3A6E8E"/>
                </a:solidFill>
                <a:latin typeface="Times New Roman" pitchFamily="18" charset="0"/>
                <a:cs typeface="Times New Roman" pitchFamily="18" charset="0"/>
              </a:rPr>
              <a:t>размещение методических материалов,</a:t>
            </a:r>
          </a:p>
          <a:p>
            <a:pPr>
              <a:buFontTx/>
              <a:buChar char="-"/>
            </a:pPr>
            <a:r>
              <a:rPr lang="ru-RU" sz="1800" dirty="0" smtClean="0">
                <a:solidFill>
                  <a:srgbClr val="3A6E8E"/>
                </a:solidFill>
                <a:latin typeface="Times New Roman" pitchFamily="18" charset="0"/>
                <a:cs typeface="Times New Roman" pitchFamily="18" charset="0"/>
              </a:rPr>
              <a:t> конструктор рабочих программ</a:t>
            </a:r>
            <a:endParaRPr lang="en-US" sz="1800" dirty="0">
              <a:solidFill>
                <a:srgbClr val="3A6E8E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44691" y="704820"/>
            <a:ext cx="8539777" cy="1109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635897" y="1814092"/>
            <a:ext cx="5431754" cy="47112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968534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45193" y="548978"/>
            <a:ext cx="3429762" cy="1648888"/>
            <a:chOff x="340042" y="987742"/>
            <a:chExt cx="2817495" cy="1226820"/>
          </a:xfrm>
        </p:grpSpPr>
        <p:sp>
          <p:nvSpPr>
            <p:cNvPr id="3" name="object 3"/>
            <p:cNvSpPr/>
            <p:nvPr/>
          </p:nvSpPr>
          <p:spPr>
            <a:xfrm>
              <a:off x="354329" y="1002030"/>
              <a:ext cx="2788920" cy="1198245"/>
            </a:xfrm>
            <a:custGeom>
              <a:avLst/>
              <a:gdLst/>
              <a:ahLst/>
              <a:cxnLst/>
              <a:rect l="l" t="t" r="r" b="b"/>
              <a:pathLst>
                <a:path w="2788920" h="1198245">
                  <a:moveTo>
                    <a:pt x="2189988" y="0"/>
                  </a:moveTo>
                  <a:lnTo>
                    <a:pt x="0" y="0"/>
                  </a:lnTo>
                  <a:lnTo>
                    <a:pt x="598932" y="598932"/>
                  </a:lnTo>
                  <a:lnTo>
                    <a:pt x="0" y="1197864"/>
                  </a:lnTo>
                  <a:lnTo>
                    <a:pt x="2189988" y="1197864"/>
                  </a:lnTo>
                  <a:lnTo>
                    <a:pt x="2788920" y="598932"/>
                  </a:lnTo>
                  <a:lnTo>
                    <a:pt x="2189988" y="0"/>
                  </a:lnTo>
                  <a:close/>
                </a:path>
              </a:pathLst>
            </a:custGeom>
            <a:solidFill>
              <a:srgbClr val="043C5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354329" y="1002030"/>
              <a:ext cx="2788920" cy="1198245"/>
            </a:xfrm>
            <a:custGeom>
              <a:avLst/>
              <a:gdLst/>
              <a:ahLst/>
              <a:cxnLst/>
              <a:rect l="l" t="t" r="r" b="b"/>
              <a:pathLst>
                <a:path w="2788920" h="1198245">
                  <a:moveTo>
                    <a:pt x="0" y="0"/>
                  </a:moveTo>
                  <a:lnTo>
                    <a:pt x="2189988" y="0"/>
                  </a:lnTo>
                  <a:lnTo>
                    <a:pt x="2788920" y="598932"/>
                  </a:lnTo>
                  <a:lnTo>
                    <a:pt x="2189988" y="1197864"/>
                  </a:lnTo>
                  <a:lnTo>
                    <a:pt x="0" y="1197864"/>
                  </a:lnTo>
                  <a:lnTo>
                    <a:pt x="598932" y="598932"/>
                  </a:lnTo>
                  <a:lnTo>
                    <a:pt x="0" y="0"/>
                  </a:lnTo>
                  <a:close/>
                </a:path>
              </a:pathLst>
            </a:custGeom>
            <a:ln w="28575">
              <a:solidFill>
                <a:srgbClr val="F3F3F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 txBox="1"/>
          <p:nvPr/>
        </p:nvSpPr>
        <p:spPr>
          <a:xfrm>
            <a:off x="708761" y="1192225"/>
            <a:ext cx="2434488" cy="7822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" algn="ctr">
              <a:lnSpc>
                <a:spcPts val="2010"/>
              </a:lnSpc>
              <a:spcBef>
                <a:spcPts val="100"/>
              </a:spcBef>
            </a:pPr>
            <a:r>
              <a:rPr sz="2800" b="1" spc="-10" dirty="0">
                <a:solidFill>
                  <a:srgbClr val="F3F3F3"/>
                </a:solidFill>
                <a:latin typeface="Arial Narrow"/>
                <a:cs typeface="Arial Narrow"/>
              </a:rPr>
              <a:t>Ключевая</a:t>
            </a:r>
            <a:endParaRPr sz="2800" dirty="0">
              <a:latin typeface="Arial Narrow"/>
              <a:cs typeface="Arial Narrow"/>
            </a:endParaRPr>
          </a:p>
          <a:p>
            <a:pPr marL="12700" marR="5080" algn="ctr">
              <a:lnSpc>
                <a:spcPts val="1860"/>
              </a:lnSpc>
              <a:spcBef>
                <a:spcPts val="165"/>
              </a:spcBef>
            </a:pPr>
            <a:r>
              <a:rPr sz="2800" b="1" spc="-10" dirty="0">
                <a:solidFill>
                  <a:srgbClr val="F3F3F3"/>
                </a:solidFill>
                <a:latin typeface="Arial Narrow"/>
                <a:cs typeface="Arial Narrow"/>
              </a:rPr>
              <a:t>педагогическая задача</a:t>
            </a:r>
            <a:r>
              <a:rPr sz="2800" spc="-10" dirty="0">
                <a:solidFill>
                  <a:srgbClr val="F3F3F3"/>
                </a:solidFill>
                <a:latin typeface="Arial Narrow"/>
                <a:cs typeface="Arial Narrow"/>
              </a:rPr>
              <a:t>:</a:t>
            </a:r>
            <a:endParaRPr sz="2800" dirty="0">
              <a:latin typeface="Arial Narrow"/>
              <a:cs typeface="Arial Narrow"/>
            </a:endParaRPr>
          </a:p>
        </p:txBody>
      </p:sp>
      <p:grpSp>
        <p:nvGrpSpPr>
          <p:cNvPr id="6" name="object 6"/>
          <p:cNvGrpSpPr/>
          <p:nvPr/>
        </p:nvGrpSpPr>
        <p:grpSpPr>
          <a:xfrm>
            <a:off x="2624637" y="457200"/>
            <a:ext cx="5993765" cy="1859768"/>
            <a:chOff x="2740342" y="1089850"/>
            <a:chExt cx="5993765" cy="1022350"/>
          </a:xfrm>
        </p:grpSpPr>
        <p:sp>
          <p:nvSpPr>
            <p:cNvPr id="7" name="object 7"/>
            <p:cNvSpPr/>
            <p:nvPr/>
          </p:nvSpPr>
          <p:spPr>
            <a:xfrm>
              <a:off x="2754629" y="1104138"/>
              <a:ext cx="5965190" cy="993775"/>
            </a:xfrm>
            <a:custGeom>
              <a:avLst/>
              <a:gdLst/>
              <a:ahLst/>
              <a:cxnLst/>
              <a:rect l="l" t="t" r="r" b="b"/>
              <a:pathLst>
                <a:path w="5965190" h="993775">
                  <a:moveTo>
                    <a:pt x="5468112" y="0"/>
                  </a:moveTo>
                  <a:lnTo>
                    <a:pt x="0" y="0"/>
                  </a:lnTo>
                  <a:lnTo>
                    <a:pt x="496823" y="496824"/>
                  </a:lnTo>
                  <a:lnTo>
                    <a:pt x="0" y="993648"/>
                  </a:lnTo>
                  <a:lnTo>
                    <a:pt x="5468112" y="993648"/>
                  </a:lnTo>
                  <a:lnTo>
                    <a:pt x="5964936" y="496824"/>
                  </a:lnTo>
                  <a:lnTo>
                    <a:pt x="5468112" y="0"/>
                  </a:lnTo>
                  <a:close/>
                </a:path>
              </a:pathLst>
            </a:custGeom>
            <a:solidFill>
              <a:srgbClr val="CCCED1">
                <a:alpha val="90194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2754629" y="1104138"/>
              <a:ext cx="5965190" cy="993775"/>
            </a:xfrm>
            <a:custGeom>
              <a:avLst/>
              <a:gdLst/>
              <a:ahLst/>
              <a:cxnLst/>
              <a:rect l="l" t="t" r="r" b="b"/>
              <a:pathLst>
                <a:path w="5965190" h="993775">
                  <a:moveTo>
                    <a:pt x="0" y="0"/>
                  </a:moveTo>
                  <a:lnTo>
                    <a:pt x="5468112" y="0"/>
                  </a:lnTo>
                  <a:lnTo>
                    <a:pt x="5964936" y="496824"/>
                  </a:lnTo>
                  <a:lnTo>
                    <a:pt x="5468112" y="993648"/>
                  </a:lnTo>
                  <a:lnTo>
                    <a:pt x="0" y="993648"/>
                  </a:lnTo>
                  <a:lnTo>
                    <a:pt x="496823" y="496824"/>
                  </a:lnTo>
                  <a:lnTo>
                    <a:pt x="0" y="0"/>
                  </a:lnTo>
                  <a:close/>
                </a:path>
              </a:pathLst>
            </a:custGeom>
            <a:ln w="28575">
              <a:solidFill>
                <a:srgbClr val="CCCED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" name="object 9"/>
          <p:cNvSpPr txBox="1"/>
          <p:nvPr/>
        </p:nvSpPr>
        <p:spPr>
          <a:xfrm>
            <a:off x="3418039" y="533737"/>
            <a:ext cx="4875530" cy="167545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algn="ctr">
              <a:spcBef>
                <a:spcPts val="105"/>
              </a:spcBef>
            </a:pPr>
            <a:r>
              <a:rPr lang="ru-RU" sz="3600" b="1" dirty="0" err="1">
                <a:solidFill>
                  <a:srgbClr val="FF0000"/>
                </a:solidFill>
                <a:latin typeface="Arial Narrow"/>
                <a:cs typeface="Arial Narrow"/>
              </a:rPr>
              <a:t>С</a:t>
            </a:r>
            <a:r>
              <a:rPr sz="3600" b="1" dirty="0" err="1" smtClean="0">
                <a:solidFill>
                  <a:srgbClr val="FF0000"/>
                </a:solidFill>
                <a:latin typeface="Arial Narrow"/>
                <a:cs typeface="Arial Narrow"/>
              </a:rPr>
              <a:t>оздание</a:t>
            </a:r>
            <a:r>
              <a:rPr sz="3600" b="1" spc="-65" dirty="0" smtClean="0">
                <a:solidFill>
                  <a:srgbClr val="FF0000"/>
                </a:solidFill>
                <a:latin typeface="Arial Narrow"/>
                <a:cs typeface="Arial Narrow"/>
              </a:rPr>
              <a:t> </a:t>
            </a:r>
            <a:r>
              <a:rPr sz="3600" b="1" dirty="0" err="1" smtClean="0">
                <a:solidFill>
                  <a:srgbClr val="FF0000"/>
                </a:solidFill>
                <a:latin typeface="Arial Narrow"/>
                <a:cs typeface="Arial Narrow"/>
              </a:rPr>
              <a:t>условий</a:t>
            </a:r>
            <a:r>
              <a:rPr lang="ru-RU" sz="3600" b="1" dirty="0" smtClean="0">
                <a:solidFill>
                  <a:srgbClr val="FF0000"/>
                </a:solidFill>
                <a:latin typeface="Arial Narrow"/>
                <a:cs typeface="Arial Narrow"/>
              </a:rPr>
              <a:t>,</a:t>
            </a:r>
            <a:r>
              <a:rPr sz="3600" b="1" spc="-55" dirty="0" smtClean="0">
                <a:solidFill>
                  <a:srgbClr val="FF0000"/>
                </a:solidFill>
                <a:latin typeface="Arial Narrow"/>
                <a:cs typeface="Arial Narrow"/>
              </a:rPr>
              <a:t> </a:t>
            </a:r>
            <a:r>
              <a:rPr sz="3600" b="1" dirty="0">
                <a:solidFill>
                  <a:srgbClr val="FF0000"/>
                </a:solidFill>
                <a:latin typeface="Arial Narrow"/>
                <a:cs typeface="Arial Narrow"/>
              </a:rPr>
              <a:t>инициирующих</a:t>
            </a:r>
            <a:r>
              <a:rPr sz="3600" b="1" spc="-55" dirty="0">
                <a:solidFill>
                  <a:srgbClr val="FF0000"/>
                </a:solidFill>
                <a:latin typeface="Arial Narrow"/>
                <a:cs typeface="Arial Narrow"/>
              </a:rPr>
              <a:t> </a:t>
            </a:r>
            <a:r>
              <a:rPr sz="3600" b="1" dirty="0" err="1">
                <a:solidFill>
                  <a:srgbClr val="FF0000"/>
                </a:solidFill>
                <a:latin typeface="Arial Narrow"/>
                <a:cs typeface="Arial Narrow"/>
              </a:rPr>
              <a:t>действие</a:t>
            </a:r>
            <a:r>
              <a:rPr sz="3600" b="1" spc="-60" dirty="0">
                <a:solidFill>
                  <a:srgbClr val="FF0000"/>
                </a:solidFill>
                <a:latin typeface="Arial Narrow"/>
                <a:cs typeface="Arial Narrow"/>
              </a:rPr>
              <a:t> </a:t>
            </a:r>
            <a:r>
              <a:rPr sz="3600" b="1" spc="-10" dirty="0" err="1" smtClean="0">
                <a:solidFill>
                  <a:srgbClr val="FF0000"/>
                </a:solidFill>
                <a:latin typeface="Arial Narrow"/>
                <a:cs typeface="Arial Narrow"/>
              </a:rPr>
              <a:t>обучающегося</a:t>
            </a:r>
            <a:endParaRPr sz="3600" b="1" dirty="0">
              <a:solidFill>
                <a:srgbClr val="FF0000"/>
              </a:solidFill>
              <a:latin typeface="Arial Narrow"/>
              <a:cs typeface="Arial Narrow"/>
            </a:endParaRPr>
          </a:p>
        </p:txBody>
      </p:sp>
      <p:grpSp>
        <p:nvGrpSpPr>
          <p:cNvPr id="10" name="object 10"/>
          <p:cNvGrpSpPr/>
          <p:nvPr/>
        </p:nvGrpSpPr>
        <p:grpSpPr>
          <a:xfrm>
            <a:off x="557974" y="2487358"/>
            <a:ext cx="2886075" cy="742315"/>
            <a:chOff x="557974" y="2487358"/>
            <a:chExt cx="2886075" cy="742315"/>
          </a:xfrm>
        </p:grpSpPr>
        <p:sp>
          <p:nvSpPr>
            <p:cNvPr id="11" name="object 11"/>
            <p:cNvSpPr/>
            <p:nvPr/>
          </p:nvSpPr>
          <p:spPr>
            <a:xfrm>
              <a:off x="572262" y="2501645"/>
              <a:ext cx="2857500" cy="713740"/>
            </a:xfrm>
            <a:custGeom>
              <a:avLst/>
              <a:gdLst/>
              <a:ahLst/>
              <a:cxnLst/>
              <a:rect l="l" t="t" r="r" b="b"/>
              <a:pathLst>
                <a:path w="2857500" h="713739">
                  <a:moveTo>
                    <a:pt x="2857500" y="0"/>
                  </a:moveTo>
                  <a:lnTo>
                    <a:pt x="0" y="0"/>
                  </a:lnTo>
                  <a:lnTo>
                    <a:pt x="0" y="713231"/>
                  </a:lnTo>
                  <a:lnTo>
                    <a:pt x="2857500" y="713231"/>
                  </a:lnTo>
                  <a:lnTo>
                    <a:pt x="2857500" y="0"/>
                  </a:lnTo>
                  <a:close/>
                </a:path>
              </a:pathLst>
            </a:custGeom>
            <a:solidFill>
              <a:srgbClr val="043C5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572262" y="2501645"/>
              <a:ext cx="2857500" cy="713740"/>
            </a:xfrm>
            <a:custGeom>
              <a:avLst/>
              <a:gdLst/>
              <a:ahLst/>
              <a:cxnLst/>
              <a:rect l="l" t="t" r="r" b="b"/>
              <a:pathLst>
                <a:path w="2857500" h="713739">
                  <a:moveTo>
                    <a:pt x="0" y="713231"/>
                  </a:moveTo>
                  <a:lnTo>
                    <a:pt x="2857500" y="713231"/>
                  </a:lnTo>
                  <a:lnTo>
                    <a:pt x="2857500" y="0"/>
                  </a:lnTo>
                  <a:lnTo>
                    <a:pt x="0" y="0"/>
                  </a:lnTo>
                  <a:lnTo>
                    <a:pt x="0" y="713231"/>
                  </a:lnTo>
                  <a:close/>
                </a:path>
              </a:pathLst>
            </a:custGeom>
            <a:ln w="28575">
              <a:solidFill>
                <a:srgbClr val="032A3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" name="object 13"/>
          <p:cNvSpPr txBox="1"/>
          <p:nvPr/>
        </p:nvSpPr>
        <p:spPr>
          <a:xfrm>
            <a:off x="708761" y="2566542"/>
            <a:ext cx="2583180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sz="1800" b="1" spc="-10" dirty="0">
                <a:solidFill>
                  <a:srgbClr val="F3F3F3"/>
                </a:solidFill>
                <a:latin typeface="Arial Narrow"/>
                <a:cs typeface="Arial Narrow"/>
              </a:rPr>
              <a:t>Системно-деятельностный</a:t>
            </a:r>
            <a:endParaRPr sz="1800" dirty="0">
              <a:latin typeface="Arial Narrow"/>
              <a:cs typeface="Arial Narrow"/>
            </a:endParaRPr>
          </a:p>
          <a:p>
            <a:pPr marL="635" algn="ctr">
              <a:lnSpc>
                <a:spcPct val="100000"/>
              </a:lnSpc>
            </a:pPr>
            <a:r>
              <a:rPr sz="1800" b="1" spc="-10" dirty="0">
                <a:solidFill>
                  <a:srgbClr val="F3F3F3"/>
                </a:solidFill>
                <a:latin typeface="Arial Narrow"/>
                <a:cs typeface="Arial Narrow"/>
              </a:rPr>
              <a:t>подход</a:t>
            </a:r>
            <a:endParaRPr sz="1800" dirty="0">
              <a:latin typeface="Arial Narrow"/>
              <a:cs typeface="Arial Narrow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1358646" y="3358134"/>
            <a:ext cx="2786380" cy="753110"/>
          </a:xfrm>
          <a:prstGeom prst="rect">
            <a:avLst/>
          </a:prstGeom>
          <a:solidFill>
            <a:srgbClr val="FFCA73"/>
          </a:solidFill>
          <a:ln w="28575">
            <a:solidFill>
              <a:srgbClr val="043C56"/>
            </a:solidFill>
          </a:ln>
        </p:spPr>
        <p:txBody>
          <a:bodyPr vert="horz" wrap="square" lIns="0" tIns="128905" rIns="0" bIns="0" rtlCol="0">
            <a:spAutoFit/>
          </a:bodyPr>
          <a:lstStyle/>
          <a:p>
            <a:pPr marL="271780" marR="226060" indent="-41275">
              <a:lnSpc>
                <a:spcPts val="1939"/>
              </a:lnSpc>
              <a:spcBef>
                <a:spcPts val="1015"/>
              </a:spcBef>
            </a:pPr>
            <a:r>
              <a:rPr sz="1800" b="1" dirty="0">
                <a:solidFill>
                  <a:srgbClr val="03295C"/>
                </a:solidFill>
                <a:latin typeface="Arial Narrow"/>
                <a:cs typeface="Arial Narrow"/>
              </a:rPr>
              <a:t>Личностные</a:t>
            </a:r>
            <a:r>
              <a:rPr sz="1800" b="1" spc="-20" dirty="0">
                <a:solidFill>
                  <a:srgbClr val="03295C"/>
                </a:solidFill>
                <a:latin typeface="Arial Narrow"/>
                <a:cs typeface="Arial Narrow"/>
              </a:rPr>
              <a:t> </a:t>
            </a:r>
            <a:r>
              <a:rPr sz="1800" b="1" spc="-10" dirty="0">
                <a:solidFill>
                  <a:srgbClr val="03295C"/>
                </a:solidFill>
                <a:latin typeface="Arial Narrow"/>
                <a:cs typeface="Arial Narrow"/>
              </a:rPr>
              <a:t>результаты </a:t>
            </a:r>
            <a:r>
              <a:rPr sz="1800" b="1" dirty="0">
                <a:solidFill>
                  <a:srgbClr val="03295C"/>
                </a:solidFill>
                <a:latin typeface="Arial Narrow"/>
                <a:cs typeface="Arial Narrow"/>
              </a:rPr>
              <a:t>(ценности</a:t>
            </a:r>
            <a:r>
              <a:rPr sz="1800" b="1" spc="5" dirty="0">
                <a:solidFill>
                  <a:srgbClr val="03295C"/>
                </a:solidFill>
                <a:latin typeface="Arial Narrow"/>
                <a:cs typeface="Arial Narrow"/>
              </a:rPr>
              <a:t> </a:t>
            </a:r>
            <a:r>
              <a:rPr sz="1800" b="1" dirty="0">
                <a:solidFill>
                  <a:srgbClr val="03295C"/>
                </a:solidFill>
                <a:latin typeface="Arial Narrow"/>
                <a:cs typeface="Arial Narrow"/>
              </a:rPr>
              <a:t>и</a:t>
            </a:r>
            <a:r>
              <a:rPr sz="1800" b="1" spc="-5" dirty="0">
                <a:solidFill>
                  <a:srgbClr val="03295C"/>
                </a:solidFill>
                <a:latin typeface="Arial Narrow"/>
                <a:cs typeface="Arial Narrow"/>
              </a:rPr>
              <a:t> </a:t>
            </a:r>
            <a:r>
              <a:rPr sz="1800" b="1" spc="-10" dirty="0">
                <a:solidFill>
                  <a:srgbClr val="03295C"/>
                </a:solidFill>
                <a:latin typeface="Arial Narrow"/>
                <a:cs typeface="Arial Narrow"/>
              </a:rPr>
              <a:t>мотивация)</a:t>
            </a:r>
            <a:endParaRPr sz="1800">
              <a:latin typeface="Arial Narrow"/>
              <a:cs typeface="Arial Narrow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358646" y="4216146"/>
            <a:ext cx="2786380" cy="751840"/>
          </a:xfrm>
          <a:prstGeom prst="rect">
            <a:avLst/>
          </a:prstGeom>
          <a:solidFill>
            <a:srgbClr val="FFCA73"/>
          </a:solidFill>
          <a:ln w="28575">
            <a:solidFill>
              <a:srgbClr val="043C56"/>
            </a:solidFill>
          </a:ln>
        </p:spPr>
        <p:txBody>
          <a:bodyPr vert="horz" wrap="square" lIns="0" tIns="96520" rIns="0" bIns="0" rtlCol="0">
            <a:spAutoFit/>
          </a:bodyPr>
          <a:lstStyle/>
          <a:p>
            <a:pPr algn="ctr">
              <a:lnSpc>
                <a:spcPts val="2050"/>
              </a:lnSpc>
              <a:spcBef>
                <a:spcPts val="760"/>
              </a:spcBef>
            </a:pPr>
            <a:r>
              <a:rPr sz="1800" b="1" spc="-10" dirty="0">
                <a:solidFill>
                  <a:srgbClr val="03295C"/>
                </a:solidFill>
                <a:latin typeface="Arial Narrow"/>
                <a:cs typeface="Arial Narrow"/>
              </a:rPr>
              <a:t>Метапредметные</a:t>
            </a:r>
            <a:endParaRPr sz="1800">
              <a:latin typeface="Arial Narrow"/>
              <a:cs typeface="Arial Narrow"/>
            </a:endParaRPr>
          </a:p>
          <a:p>
            <a:pPr algn="ctr">
              <a:lnSpc>
                <a:spcPts val="2050"/>
              </a:lnSpc>
            </a:pPr>
            <a:r>
              <a:rPr sz="1800" b="1" dirty="0">
                <a:solidFill>
                  <a:srgbClr val="03295C"/>
                </a:solidFill>
                <a:latin typeface="Arial Narrow"/>
                <a:cs typeface="Arial Narrow"/>
              </a:rPr>
              <a:t>результаты («soft</a:t>
            </a:r>
            <a:r>
              <a:rPr sz="1800" b="1" spc="-20" dirty="0">
                <a:solidFill>
                  <a:srgbClr val="03295C"/>
                </a:solidFill>
                <a:latin typeface="Arial Narrow"/>
                <a:cs typeface="Arial Narrow"/>
              </a:rPr>
              <a:t> </a:t>
            </a:r>
            <a:r>
              <a:rPr sz="1800" b="1" spc="-10" dirty="0">
                <a:solidFill>
                  <a:srgbClr val="03295C"/>
                </a:solidFill>
                <a:latin typeface="Arial Narrow"/>
                <a:cs typeface="Arial Narrow"/>
              </a:rPr>
              <a:t>skills»)</a:t>
            </a:r>
            <a:endParaRPr sz="1800">
              <a:latin typeface="Arial Narrow"/>
              <a:cs typeface="Arial Narrow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1358646" y="5072634"/>
            <a:ext cx="2786380" cy="753110"/>
          </a:xfrm>
          <a:prstGeom prst="rect">
            <a:avLst/>
          </a:prstGeom>
          <a:solidFill>
            <a:srgbClr val="FFCA73"/>
          </a:solidFill>
          <a:ln w="28575">
            <a:solidFill>
              <a:srgbClr val="043C56"/>
            </a:solidFill>
          </a:ln>
        </p:spPr>
        <p:txBody>
          <a:bodyPr vert="horz" wrap="square" lIns="0" tIns="221615" rIns="0" bIns="0" rtlCol="0">
            <a:spAutoFit/>
          </a:bodyPr>
          <a:lstStyle/>
          <a:p>
            <a:pPr marL="217170">
              <a:lnSpc>
                <a:spcPct val="100000"/>
              </a:lnSpc>
              <a:spcBef>
                <a:spcPts val="1745"/>
              </a:spcBef>
            </a:pPr>
            <a:r>
              <a:rPr sz="1800" b="1" dirty="0">
                <a:solidFill>
                  <a:srgbClr val="03295C"/>
                </a:solidFill>
                <a:latin typeface="Arial Narrow"/>
                <a:cs typeface="Arial Narrow"/>
              </a:rPr>
              <a:t>Предметные</a:t>
            </a:r>
            <a:r>
              <a:rPr sz="1800" b="1" spc="-10" dirty="0">
                <a:solidFill>
                  <a:srgbClr val="03295C"/>
                </a:solidFill>
                <a:latin typeface="Arial Narrow"/>
                <a:cs typeface="Arial Narrow"/>
              </a:rPr>
              <a:t> результаты</a:t>
            </a:r>
            <a:endParaRPr sz="1800">
              <a:latin typeface="Arial Narrow"/>
              <a:cs typeface="Arial Narrow"/>
            </a:endParaRPr>
          </a:p>
        </p:txBody>
      </p:sp>
      <p:grpSp>
        <p:nvGrpSpPr>
          <p:cNvPr id="17" name="object 17"/>
          <p:cNvGrpSpPr/>
          <p:nvPr/>
        </p:nvGrpSpPr>
        <p:grpSpPr>
          <a:xfrm>
            <a:off x="4486846" y="3343846"/>
            <a:ext cx="4100829" cy="781685"/>
            <a:chOff x="4486846" y="3343846"/>
            <a:chExt cx="4100829" cy="781685"/>
          </a:xfrm>
        </p:grpSpPr>
        <p:sp>
          <p:nvSpPr>
            <p:cNvPr id="18" name="object 18"/>
            <p:cNvSpPr/>
            <p:nvPr/>
          </p:nvSpPr>
          <p:spPr>
            <a:xfrm>
              <a:off x="4501134" y="3358134"/>
              <a:ext cx="4072254" cy="753110"/>
            </a:xfrm>
            <a:custGeom>
              <a:avLst/>
              <a:gdLst/>
              <a:ahLst/>
              <a:cxnLst/>
              <a:rect l="l" t="t" r="r" b="b"/>
              <a:pathLst>
                <a:path w="4072254" h="753110">
                  <a:moveTo>
                    <a:pt x="0" y="752856"/>
                  </a:moveTo>
                  <a:lnTo>
                    <a:pt x="4072127" y="752856"/>
                  </a:lnTo>
                  <a:lnTo>
                    <a:pt x="4072127" y="0"/>
                  </a:lnTo>
                  <a:lnTo>
                    <a:pt x="0" y="0"/>
                  </a:lnTo>
                  <a:lnTo>
                    <a:pt x="0" y="752856"/>
                  </a:lnTo>
                  <a:close/>
                </a:path>
              </a:pathLst>
            </a:custGeom>
            <a:ln w="28575">
              <a:solidFill>
                <a:srgbClr val="F3F3F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4500372" y="3357372"/>
              <a:ext cx="4072254" cy="753110"/>
            </a:xfrm>
            <a:custGeom>
              <a:avLst/>
              <a:gdLst/>
              <a:ahLst/>
              <a:cxnLst/>
              <a:rect l="l" t="t" r="r" b="b"/>
              <a:pathLst>
                <a:path w="4072254" h="753110">
                  <a:moveTo>
                    <a:pt x="4072128" y="0"/>
                  </a:moveTo>
                  <a:lnTo>
                    <a:pt x="0" y="0"/>
                  </a:lnTo>
                  <a:lnTo>
                    <a:pt x="0" y="752855"/>
                  </a:lnTo>
                  <a:lnTo>
                    <a:pt x="4072128" y="752855"/>
                  </a:lnTo>
                  <a:lnTo>
                    <a:pt x="4072128" y="0"/>
                  </a:lnTo>
                  <a:close/>
                </a:path>
              </a:pathLst>
            </a:custGeom>
            <a:solidFill>
              <a:srgbClr val="9EDFE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0" name="object 20"/>
          <p:cNvSpPr txBox="1"/>
          <p:nvPr/>
        </p:nvSpPr>
        <p:spPr>
          <a:xfrm>
            <a:off x="4500371" y="3357371"/>
            <a:ext cx="4072254" cy="753110"/>
          </a:xfrm>
          <a:prstGeom prst="rect">
            <a:avLst/>
          </a:prstGeom>
        </p:spPr>
        <p:txBody>
          <a:bodyPr vert="horz" wrap="square" lIns="0" tIns="156845" rIns="0" bIns="0" rtlCol="0">
            <a:spAutoFit/>
          </a:bodyPr>
          <a:lstStyle/>
          <a:p>
            <a:pPr marL="1194435" marR="360680" indent="-826135">
              <a:lnSpc>
                <a:spcPts val="1730"/>
              </a:lnSpc>
              <a:spcBef>
                <a:spcPts val="1235"/>
              </a:spcBef>
            </a:pPr>
            <a:r>
              <a:rPr sz="1600" b="1" spc="-10" dirty="0">
                <a:solidFill>
                  <a:srgbClr val="1C2043"/>
                </a:solidFill>
                <a:latin typeface="Arial Narrow"/>
                <a:cs typeface="Arial Narrow"/>
              </a:rPr>
              <a:t>Ориентация</a:t>
            </a:r>
            <a:r>
              <a:rPr sz="1600" b="1" spc="10" dirty="0">
                <a:solidFill>
                  <a:srgbClr val="1C2043"/>
                </a:solidFill>
                <a:latin typeface="Arial Narrow"/>
                <a:cs typeface="Arial Narrow"/>
              </a:rPr>
              <a:t> </a:t>
            </a:r>
            <a:r>
              <a:rPr sz="1600" b="1" dirty="0">
                <a:solidFill>
                  <a:srgbClr val="1C2043"/>
                </a:solidFill>
                <a:latin typeface="Arial Narrow"/>
                <a:cs typeface="Arial Narrow"/>
              </a:rPr>
              <a:t>на</a:t>
            </a:r>
            <a:r>
              <a:rPr sz="1600" b="1" spc="-15" dirty="0">
                <a:solidFill>
                  <a:srgbClr val="1C2043"/>
                </a:solidFill>
                <a:latin typeface="Arial Narrow"/>
                <a:cs typeface="Arial Narrow"/>
              </a:rPr>
              <a:t> </a:t>
            </a:r>
            <a:r>
              <a:rPr sz="1600" b="1" spc="-10" dirty="0">
                <a:solidFill>
                  <a:srgbClr val="1C2043"/>
                </a:solidFill>
                <a:latin typeface="Arial Narrow"/>
                <a:cs typeface="Arial Narrow"/>
              </a:rPr>
              <a:t>формирование</a:t>
            </a:r>
            <a:r>
              <a:rPr sz="1600" b="1" spc="-5" dirty="0">
                <a:solidFill>
                  <a:srgbClr val="1C2043"/>
                </a:solidFill>
                <a:latin typeface="Arial Narrow"/>
                <a:cs typeface="Arial Narrow"/>
              </a:rPr>
              <a:t> </a:t>
            </a:r>
            <a:r>
              <a:rPr sz="1600" b="1" spc="-10" dirty="0">
                <a:solidFill>
                  <a:srgbClr val="1C2043"/>
                </a:solidFill>
                <a:latin typeface="Arial Narrow"/>
                <a:cs typeface="Arial Narrow"/>
              </a:rPr>
              <a:t>системы ценности</a:t>
            </a:r>
            <a:r>
              <a:rPr sz="1600" b="1" spc="-25" dirty="0">
                <a:solidFill>
                  <a:srgbClr val="1C2043"/>
                </a:solidFill>
                <a:latin typeface="Arial Narrow"/>
                <a:cs typeface="Arial Narrow"/>
              </a:rPr>
              <a:t> </a:t>
            </a:r>
            <a:r>
              <a:rPr sz="1600" b="1" dirty="0">
                <a:solidFill>
                  <a:srgbClr val="1C2043"/>
                </a:solidFill>
                <a:latin typeface="Arial Narrow"/>
                <a:cs typeface="Arial Narrow"/>
              </a:rPr>
              <a:t>и</a:t>
            </a:r>
            <a:r>
              <a:rPr sz="1600" b="1" spc="5" dirty="0">
                <a:solidFill>
                  <a:srgbClr val="1C2043"/>
                </a:solidFill>
                <a:latin typeface="Arial Narrow"/>
                <a:cs typeface="Arial Narrow"/>
              </a:rPr>
              <a:t> </a:t>
            </a:r>
            <a:r>
              <a:rPr sz="1600" b="1" spc="-10" dirty="0">
                <a:solidFill>
                  <a:srgbClr val="1C2043"/>
                </a:solidFill>
                <a:latin typeface="Arial Narrow"/>
                <a:cs typeface="Arial Narrow"/>
              </a:rPr>
              <a:t>мотивов</a:t>
            </a:r>
            <a:endParaRPr sz="1600">
              <a:latin typeface="Arial Narrow"/>
              <a:cs typeface="Arial Narrow"/>
            </a:endParaRPr>
          </a:p>
        </p:txBody>
      </p:sp>
      <p:grpSp>
        <p:nvGrpSpPr>
          <p:cNvPr id="21" name="object 21"/>
          <p:cNvGrpSpPr/>
          <p:nvPr/>
        </p:nvGrpSpPr>
        <p:grpSpPr>
          <a:xfrm>
            <a:off x="4486846" y="4201858"/>
            <a:ext cx="4100829" cy="780415"/>
            <a:chOff x="4486846" y="4201858"/>
            <a:chExt cx="4100829" cy="780415"/>
          </a:xfrm>
        </p:grpSpPr>
        <p:sp>
          <p:nvSpPr>
            <p:cNvPr id="22" name="object 22"/>
            <p:cNvSpPr/>
            <p:nvPr/>
          </p:nvSpPr>
          <p:spPr>
            <a:xfrm>
              <a:off x="4501134" y="4216146"/>
              <a:ext cx="4072254" cy="751840"/>
            </a:xfrm>
            <a:custGeom>
              <a:avLst/>
              <a:gdLst/>
              <a:ahLst/>
              <a:cxnLst/>
              <a:rect l="l" t="t" r="r" b="b"/>
              <a:pathLst>
                <a:path w="4072254" h="751839">
                  <a:moveTo>
                    <a:pt x="0" y="751331"/>
                  </a:moveTo>
                  <a:lnTo>
                    <a:pt x="4072127" y="751331"/>
                  </a:lnTo>
                  <a:lnTo>
                    <a:pt x="4072127" y="0"/>
                  </a:lnTo>
                  <a:lnTo>
                    <a:pt x="0" y="0"/>
                  </a:lnTo>
                  <a:lnTo>
                    <a:pt x="0" y="751331"/>
                  </a:lnTo>
                  <a:close/>
                </a:path>
              </a:pathLst>
            </a:custGeom>
            <a:ln w="28575">
              <a:solidFill>
                <a:srgbClr val="F3F3F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4500372" y="4215384"/>
              <a:ext cx="4072254" cy="751840"/>
            </a:xfrm>
            <a:custGeom>
              <a:avLst/>
              <a:gdLst/>
              <a:ahLst/>
              <a:cxnLst/>
              <a:rect l="l" t="t" r="r" b="b"/>
              <a:pathLst>
                <a:path w="4072254" h="751839">
                  <a:moveTo>
                    <a:pt x="4072128" y="0"/>
                  </a:moveTo>
                  <a:lnTo>
                    <a:pt x="0" y="0"/>
                  </a:lnTo>
                  <a:lnTo>
                    <a:pt x="0" y="751332"/>
                  </a:lnTo>
                  <a:lnTo>
                    <a:pt x="4072128" y="751332"/>
                  </a:lnTo>
                  <a:lnTo>
                    <a:pt x="4072128" y="0"/>
                  </a:lnTo>
                  <a:close/>
                </a:path>
              </a:pathLst>
            </a:custGeom>
            <a:solidFill>
              <a:srgbClr val="9EDFE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4" name="object 24"/>
          <p:cNvSpPr txBox="1"/>
          <p:nvPr/>
        </p:nvSpPr>
        <p:spPr>
          <a:xfrm>
            <a:off x="4500371" y="4215384"/>
            <a:ext cx="4072254" cy="751840"/>
          </a:xfrm>
          <a:prstGeom prst="rect">
            <a:avLst/>
          </a:prstGeom>
        </p:spPr>
        <p:txBody>
          <a:bodyPr vert="horz" wrap="square" lIns="0" tIns="128905" rIns="0" bIns="0" rtlCol="0">
            <a:spAutoFit/>
          </a:bodyPr>
          <a:lstStyle/>
          <a:p>
            <a:pPr algn="ctr">
              <a:lnSpc>
                <a:spcPts val="1825"/>
              </a:lnSpc>
              <a:spcBef>
                <a:spcPts val="1015"/>
              </a:spcBef>
            </a:pPr>
            <a:r>
              <a:rPr sz="1600" b="1" dirty="0">
                <a:solidFill>
                  <a:srgbClr val="1C2043"/>
                </a:solidFill>
                <a:latin typeface="Arial Narrow"/>
                <a:cs typeface="Arial Narrow"/>
              </a:rPr>
              <a:t>Три</a:t>
            </a:r>
            <a:r>
              <a:rPr sz="1600" b="1" spc="-45" dirty="0">
                <a:solidFill>
                  <a:srgbClr val="1C2043"/>
                </a:solidFill>
                <a:latin typeface="Arial Narrow"/>
                <a:cs typeface="Arial Narrow"/>
              </a:rPr>
              <a:t> </a:t>
            </a:r>
            <a:r>
              <a:rPr sz="1600" b="1" dirty="0">
                <a:solidFill>
                  <a:srgbClr val="1C2043"/>
                </a:solidFill>
                <a:latin typeface="Arial Narrow"/>
                <a:cs typeface="Arial Narrow"/>
              </a:rPr>
              <a:t>группы</a:t>
            </a:r>
            <a:r>
              <a:rPr sz="1600" b="1" spc="-30" dirty="0">
                <a:solidFill>
                  <a:srgbClr val="1C2043"/>
                </a:solidFill>
                <a:latin typeface="Arial Narrow"/>
                <a:cs typeface="Arial Narrow"/>
              </a:rPr>
              <a:t> </a:t>
            </a:r>
            <a:r>
              <a:rPr sz="1600" b="1" dirty="0">
                <a:solidFill>
                  <a:srgbClr val="1C2043"/>
                </a:solidFill>
                <a:latin typeface="Arial Narrow"/>
                <a:cs typeface="Arial Narrow"/>
              </a:rPr>
              <a:t>УУД:</a:t>
            </a:r>
            <a:r>
              <a:rPr sz="1600" b="1" spc="-45" dirty="0">
                <a:solidFill>
                  <a:srgbClr val="1C2043"/>
                </a:solidFill>
                <a:latin typeface="Arial Narrow"/>
                <a:cs typeface="Arial Narrow"/>
              </a:rPr>
              <a:t> </a:t>
            </a:r>
            <a:r>
              <a:rPr sz="1600" b="1" spc="-10" dirty="0">
                <a:solidFill>
                  <a:srgbClr val="1C2043"/>
                </a:solidFill>
                <a:latin typeface="Arial Narrow"/>
                <a:cs typeface="Arial Narrow"/>
              </a:rPr>
              <a:t>познавательные,</a:t>
            </a:r>
            <a:endParaRPr sz="1600">
              <a:latin typeface="Arial Narrow"/>
              <a:cs typeface="Arial Narrow"/>
            </a:endParaRPr>
          </a:p>
          <a:p>
            <a:pPr algn="ctr">
              <a:lnSpc>
                <a:spcPts val="1825"/>
              </a:lnSpc>
            </a:pPr>
            <a:r>
              <a:rPr sz="1600" b="1" spc="-10" dirty="0">
                <a:solidFill>
                  <a:srgbClr val="1C2043"/>
                </a:solidFill>
                <a:latin typeface="Arial Narrow"/>
                <a:cs typeface="Arial Narrow"/>
              </a:rPr>
              <a:t>коммуникативные</a:t>
            </a:r>
            <a:r>
              <a:rPr sz="1600" b="1" dirty="0">
                <a:solidFill>
                  <a:srgbClr val="1C2043"/>
                </a:solidFill>
                <a:latin typeface="Arial Narrow"/>
                <a:cs typeface="Arial Narrow"/>
              </a:rPr>
              <a:t> и</a:t>
            </a:r>
            <a:r>
              <a:rPr sz="1600" b="1" spc="5" dirty="0">
                <a:solidFill>
                  <a:srgbClr val="1C2043"/>
                </a:solidFill>
                <a:latin typeface="Arial Narrow"/>
                <a:cs typeface="Arial Narrow"/>
              </a:rPr>
              <a:t> </a:t>
            </a:r>
            <a:r>
              <a:rPr sz="1600" b="1" spc="-10" dirty="0">
                <a:solidFill>
                  <a:srgbClr val="1C2043"/>
                </a:solidFill>
                <a:latin typeface="Arial Narrow"/>
                <a:cs typeface="Arial Narrow"/>
              </a:rPr>
              <a:t>регулятивные</a:t>
            </a:r>
            <a:r>
              <a:rPr sz="1600" b="1" spc="15" dirty="0">
                <a:solidFill>
                  <a:srgbClr val="1C2043"/>
                </a:solidFill>
                <a:latin typeface="Arial Narrow"/>
                <a:cs typeface="Arial Narrow"/>
              </a:rPr>
              <a:t> </a:t>
            </a:r>
            <a:r>
              <a:rPr sz="1600" b="1" spc="-10" dirty="0">
                <a:solidFill>
                  <a:srgbClr val="1C2043"/>
                </a:solidFill>
                <a:latin typeface="Arial Narrow"/>
                <a:cs typeface="Arial Narrow"/>
              </a:rPr>
              <a:t>действия</a:t>
            </a:r>
            <a:endParaRPr sz="1600">
              <a:latin typeface="Arial Narrow"/>
              <a:cs typeface="Arial Narrow"/>
            </a:endParaRPr>
          </a:p>
        </p:txBody>
      </p:sp>
      <p:grpSp>
        <p:nvGrpSpPr>
          <p:cNvPr id="25" name="object 25"/>
          <p:cNvGrpSpPr/>
          <p:nvPr/>
        </p:nvGrpSpPr>
        <p:grpSpPr>
          <a:xfrm>
            <a:off x="4486846" y="5058346"/>
            <a:ext cx="4100829" cy="781685"/>
            <a:chOff x="4486846" y="5058346"/>
            <a:chExt cx="4100829" cy="781685"/>
          </a:xfrm>
        </p:grpSpPr>
        <p:sp>
          <p:nvSpPr>
            <p:cNvPr id="26" name="object 26"/>
            <p:cNvSpPr/>
            <p:nvPr/>
          </p:nvSpPr>
          <p:spPr>
            <a:xfrm>
              <a:off x="4501134" y="5072634"/>
              <a:ext cx="4072254" cy="753110"/>
            </a:xfrm>
            <a:custGeom>
              <a:avLst/>
              <a:gdLst/>
              <a:ahLst/>
              <a:cxnLst/>
              <a:rect l="l" t="t" r="r" b="b"/>
              <a:pathLst>
                <a:path w="4072254" h="753110">
                  <a:moveTo>
                    <a:pt x="0" y="752855"/>
                  </a:moveTo>
                  <a:lnTo>
                    <a:pt x="4072127" y="752855"/>
                  </a:lnTo>
                  <a:lnTo>
                    <a:pt x="4072127" y="0"/>
                  </a:lnTo>
                  <a:lnTo>
                    <a:pt x="0" y="0"/>
                  </a:lnTo>
                  <a:lnTo>
                    <a:pt x="0" y="752855"/>
                  </a:lnTo>
                  <a:close/>
                </a:path>
              </a:pathLst>
            </a:custGeom>
            <a:ln w="28575">
              <a:solidFill>
                <a:srgbClr val="F3F3F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4500372" y="5071872"/>
              <a:ext cx="4072254" cy="753110"/>
            </a:xfrm>
            <a:custGeom>
              <a:avLst/>
              <a:gdLst/>
              <a:ahLst/>
              <a:cxnLst/>
              <a:rect l="l" t="t" r="r" b="b"/>
              <a:pathLst>
                <a:path w="4072254" h="753110">
                  <a:moveTo>
                    <a:pt x="4072128" y="0"/>
                  </a:moveTo>
                  <a:lnTo>
                    <a:pt x="0" y="0"/>
                  </a:lnTo>
                  <a:lnTo>
                    <a:pt x="0" y="752855"/>
                  </a:lnTo>
                  <a:lnTo>
                    <a:pt x="4072128" y="752855"/>
                  </a:lnTo>
                  <a:lnTo>
                    <a:pt x="4072128" y="0"/>
                  </a:lnTo>
                  <a:close/>
                </a:path>
              </a:pathLst>
            </a:custGeom>
            <a:solidFill>
              <a:srgbClr val="9EDFE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8" name="object 28"/>
          <p:cNvSpPr txBox="1"/>
          <p:nvPr/>
        </p:nvSpPr>
        <p:spPr>
          <a:xfrm>
            <a:off x="4500371" y="5071871"/>
            <a:ext cx="4072254" cy="753110"/>
          </a:xfrm>
          <a:prstGeom prst="rect">
            <a:avLst/>
          </a:prstGeom>
        </p:spPr>
        <p:txBody>
          <a:bodyPr vert="horz" wrap="square" lIns="0" tIns="157480" rIns="0" bIns="0" rtlCol="0">
            <a:spAutoFit/>
          </a:bodyPr>
          <a:lstStyle/>
          <a:p>
            <a:pPr marL="1517650" marR="99060" indent="-1413510">
              <a:lnSpc>
                <a:spcPts val="1730"/>
              </a:lnSpc>
              <a:spcBef>
                <a:spcPts val="1240"/>
              </a:spcBef>
            </a:pPr>
            <a:r>
              <a:rPr sz="1600" b="1" spc="-10" dirty="0">
                <a:solidFill>
                  <a:srgbClr val="1C2043"/>
                </a:solidFill>
                <a:latin typeface="Arial Narrow"/>
                <a:cs typeface="Arial Narrow"/>
              </a:rPr>
              <a:t>Конкретизация</a:t>
            </a:r>
            <a:r>
              <a:rPr sz="1600" b="1" spc="5" dirty="0">
                <a:solidFill>
                  <a:srgbClr val="1C2043"/>
                </a:solidFill>
                <a:latin typeface="Arial Narrow"/>
                <a:cs typeface="Arial Narrow"/>
              </a:rPr>
              <a:t> </a:t>
            </a:r>
            <a:r>
              <a:rPr sz="1600" b="1" dirty="0">
                <a:solidFill>
                  <a:srgbClr val="1C2043"/>
                </a:solidFill>
                <a:latin typeface="Arial Narrow"/>
                <a:cs typeface="Arial Narrow"/>
              </a:rPr>
              <a:t>и</a:t>
            </a:r>
            <a:r>
              <a:rPr sz="1600" b="1" spc="5" dirty="0">
                <a:solidFill>
                  <a:srgbClr val="1C2043"/>
                </a:solidFill>
                <a:latin typeface="Arial Narrow"/>
                <a:cs typeface="Arial Narrow"/>
              </a:rPr>
              <a:t> </a:t>
            </a:r>
            <a:r>
              <a:rPr sz="1600" b="1" spc="-10" dirty="0">
                <a:solidFill>
                  <a:srgbClr val="1C2043"/>
                </a:solidFill>
                <a:latin typeface="Arial Narrow"/>
                <a:cs typeface="Arial Narrow"/>
              </a:rPr>
              <a:t>систематизация</a:t>
            </a:r>
            <a:r>
              <a:rPr sz="1600" b="1" spc="15" dirty="0">
                <a:solidFill>
                  <a:srgbClr val="1C2043"/>
                </a:solidFill>
                <a:latin typeface="Arial Narrow"/>
                <a:cs typeface="Arial Narrow"/>
              </a:rPr>
              <a:t> </a:t>
            </a:r>
            <a:r>
              <a:rPr sz="1600" b="1" spc="-10" dirty="0">
                <a:solidFill>
                  <a:srgbClr val="1C2043"/>
                </a:solidFill>
                <a:latin typeface="Arial Narrow"/>
                <a:cs typeface="Arial Narrow"/>
              </a:rPr>
              <a:t>предметных результатов</a:t>
            </a:r>
            <a:endParaRPr sz="1600">
              <a:latin typeface="Arial Narrow"/>
              <a:cs typeface="Arial Narrow"/>
            </a:endParaRPr>
          </a:p>
        </p:txBody>
      </p:sp>
      <p:sp>
        <p:nvSpPr>
          <p:cNvPr id="29" name="object 29"/>
          <p:cNvSpPr/>
          <p:nvPr/>
        </p:nvSpPr>
        <p:spPr>
          <a:xfrm>
            <a:off x="329374" y="2971800"/>
            <a:ext cx="1029335" cy="2671445"/>
          </a:xfrm>
          <a:custGeom>
            <a:avLst/>
            <a:gdLst/>
            <a:ahLst/>
            <a:cxnLst/>
            <a:rect l="l" t="t" r="r" b="b"/>
            <a:pathLst>
              <a:path w="1029335" h="2671445">
                <a:moveTo>
                  <a:pt x="1028763" y="890651"/>
                </a:moveTo>
                <a:lnTo>
                  <a:pt x="1004163" y="876300"/>
                </a:lnTo>
                <a:lnTo>
                  <a:pt x="915073" y="824357"/>
                </a:lnTo>
                <a:lnTo>
                  <a:pt x="906322" y="826643"/>
                </a:lnTo>
                <a:lnTo>
                  <a:pt x="902347" y="833374"/>
                </a:lnTo>
                <a:lnTo>
                  <a:pt x="898372" y="840232"/>
                </a:lnTo>
                <a:lnTo>
                  <a:pt x="900671" y="848995"/>
                </a:lnTo>
                <a:lnTo>
                  <a:pt x="947483" y="876300"/>
                </a:lnTo>
                <a:lnTo>
                  <a:pt x="28575" y="876300"/>
                </a:lnTo>
                <a:lnTo>
                  <a:pt x="28575" y="28575"/>
                </a:lnTo>
                <a:lnTo>
                  <a:pt x="242887" y="28575"/>
                </a:lnTo>
                <a:lnTo>
                  <a:pt x="242887" y="14351"/>
                </a:lnTo>
                <a:lnTo>
                  <a:pt x="242887" y="0"/>
                </a:lnTo>
                <a:lnTo>
                  <a:pt x="6400" y="0"/>
                </a:lnTo>
                <a:lnTo>
                  <a:pt x="0" y="6477"/>
                </a:lnTo>
                <a:lnTo>
                  <a:pt x="0" y="898525"/>
                </a:lnTo>
                <a:lnTo>
                  <a:pt x="0" y="1755775"/>
                </a:lnTo>
                <a:lnTo>
                  <a:pt x="0" y="2613025"/>
                </a:lnTo>
                <a:lnTo>
                  <a:pt x="6400" y="2619375"/>
                </a:lnTo>
                <a:lnTo>
                  <a:pt x="947610" y="2619375"/>
                </a:lnTo>
                <a:lnTo>
                  <a:pt x="907491" y="2642743"/>
                </a:lnTo>
                <a:lnTo>
                  <a:pt x="900671" y="2646807"/>
                </a:lnTo>
                <a:lnTo>
                  <a:pt x="898372" y="2655570"/>
                </a:lnTo>
                <a:lnTo>
                  <a:pt x="902347" y="2662301"/>
                </a:lnTo>
                <a:lnTo>
                  <a:pt x="906322" y="2669159"/>
                </a:lnTo>
                <a:lnTo>
                  <a:pt x="915073" y="2671445"/>
                </a:lnTo>
                <a:lnTo>
                  <a:pt x="1004379" y="2619375"/>
                </a:lnTo>
                <a:lnTo>
                  <a:pt x="1028763" y="2605151"/>
                </a:lnTo>
                <a:lnTo>
                  <a:pt x="1004163" y="2590800"/>
                </a:lnTo>
                <a:lnTo>
                  <a:pt x="915073" y="2538857"/>
                </a:lnTo>
                <a:lnTo>
                  <a:pt x="906322" y="2541143"/>
                </a:lnTo>
                <a:lnTo>
                  <a:pt x="902347" y="2547874"/>
                </a:lnTo>
                <a:lnTo>
                  <a:pt x="898372" y="2554732"/>
                </a:lnTo>
                <a:lnTo>
                  <a:pt x="900671" y="2563495"/>
                </a:lnTo>
                <a:lnTo>
                  <a:pt x="947483" y="2590800"/>
                </a:lnTo>
                <a:lnTo>
                  <a:pt x="28575" y="2590800"/>
                </a:lnTo>
                <a:lnTo>
                  <a:pt x="28575" y="1762125"/>
                </a:lnTo>
                <a:lnTo>
                  <a:pt x="947610" y="1762125"/>
                </a:lnTo>
                <a:lnTo>
                  <a:pt x="907491" y="1785493"/>
                </a:lnTo>
                <a:lnTo>
                  <a:pt x="900671" y="1789557"/>
                </a:lnTo>
                <a:lnTo>
                  <a:pt x="898372" y="1798320"/>
                </a:lnTo>
                <a:lnTo>
                  <a:pt x="902347" y="1805051"/>
                </a:lnTo>
                <a:lnTo>
                  <a:pt x="906322" y="1811909"/>
                </a:lnTo>
                <a:lnTo>
                  <a:pt x="915073" y="1814195"/>
                </a:lnTo>
                <a:lnTo>
                  <a:pt x="1004379" y="1762125"/>
                </a:lnTo>
                <a:lnTo>
                  <a:pt x="1028763" y="1747901"/>
                </a:lnTo>
                <a:lnTo>
                  <a:pt x="1004163" y="1733550"/>
                </a:lnTo>
                <a:lnTo>
                  <a:pt x="915073" y="1681607"/>
                </a:lnTo>
                <a:lnTo>
                  <a:pt x="906322" y="1683893"/>
                </a:lnTo>
                <a:lnTo>
                  <a:pt x="902347" y="1690624"/>
                </a:lnTo>
                <a:lnTo>
                  <a:pt x="898372" y="1697482"/>
                </a:lnTo>
                <a:lnTo>
                  <a:pt x="900671" y="1706245"/>
                </a:lnTo>
                <a:lnTo>
                  <a:pt x="947483" y="1733550"/>
                </a:lnTo>
                <a:lnTo>
                  <a:pt x="28575" y="1733550"/>
                </a:lnTo>
                <a:lnTo>
                  <a:pt x="28575" y="904875"/>
                </a:lnTo>
                <a:lnTo>
                  <a:pt x="947610" y="904875"/>
                </a:lnTo>
                <a:lnTo>
                  <a:pt x="907491" y="928243"/>
                </a:lnTo>
                <a:lnTo>
                  <a:pt x="900671" y="932307"/>
                </a:lnTo>
                <a:lnTo>
                  <a:pt x="898372" y="941070"/>
                </a:lnTo>
                <a:lnTo>
                  <a:pt x="902347" y="947801"/>
                </a:lnTo>
                <a:lnTo>
                  <a:pt x="906322" y="954659"/>
                </a:lnTo>
                <a:lnTo>
                  <a:pt x="915073" y="956945"/>
                </a:lnTo>
                <a:lnTo>
                  <a:pt x="1004379" y="904875"/>
                </a:lnTo>
                <a:lnTo>
                  <a:pt x="1028763" y="890651"/>
                </a:lnTo>
                <a:close/>
              </a:path>
            </a:pathLst>
          </a:custGeom>
          <a:solidFill>
            <a:srgbClr val="033B5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4144390" y="3669284"/>
            <a:ext cx="357505" cy="132715"/>
          </a:xfrm>
          <a:custGeom>
            <a:avLst/>
            <a:gdLst/>
            <a:ahLst/>
            <a:cxnLst/>
            <a:rect l="l" t="t" r="r" b="b"/>
            <a:pathLst>
              <a:path w="357504" h="132714">
                <a:moveTo>
                  <a:pt x="276190" y="80781"/>
                </a:moveTo>
                <a:lnTo>
                  <a:pt x="229108" y="107950"/>
                </a:lnTo>
                <a:lnTo>
                  <a:pt x="226822" y="116713"/>
                </a:lnTo>
                <a:lnTo>
                  <a:pt x="230759" y="123571"/>
                </a:lnTo>
                <a:lnTo>
                  <a:pt x="234696" y="130302"/>
                </a:lnTo>
                <a:lnTo>
                  <a:pt x="243332" y="132715"/>
                </a:lnTo>
                <a:lnTo>
                  <a:pt x="332777" y="81026"/>
                </a:lnTo>
                <a:lnTo>
                  <a:pt x="328930" y="81026"/>
                </a:lnTo>
                <a:lnTo>
                  <a:pt x="276190" y="80781"/>
                </a:lnTo>
                <a:close/>
              </a:path>
              <a:path w="357504" h="132714">
                <a:moveTo>
                  <a:pt x="300734" y="66606"/>
                </a:moveTo>
                <a:lnTo>
                  <a:pt x="276190" y="80781"/>
                </a:lnTo>
                <a:lnTo>
                  <a:pt x="328930" y="81026"/>
                </a:lnTo>
                <a:lnTo>
                  <a:pt x="328939" y="78994"/>
                </a:lnTo>
                <a:lnTo>
                  <a:pt x="321818" y="78994"/>
                </a:lnTo>
                <a:lnTo>
                  <a:pt x="300734" y="66606"/>
                </a:lnTo>
                <a:close/>
              </a:path>
              <a:path w="357504" h="132714">
                <a:moveTo>
                  <a:pt x="243967" y="0"/>
                </a:moveTo>
                <a:lnTo>
                  <a:pt x="235204" y="2286"/>
                </a:lnTo>
                <a:lnTo>
                  <a:pt x="231267" y="9144"/>
                </a:lnTo>
                <a:lnTo>
                  <a:pt x="227203" y="15875"/>
                </a:lnTo>
                <a:lnTo>
                  <a:pt x="229488" y="24638"/>
                </a:lnTo>
                <a:lnTo>
                  <a:pt x="236220" y="28702"/>
                </a:lnTo>
                <a:lnTo>
                  <a:pt x="276224" y="52206"/>
                </a:lnTo>
                <a:lnTo>
                  <a:pt x="329057" y="52451"/>
                </a:lnTo>
                <a:lnTo>
                  <a:pt x="328930" y="81026"/>
                </a:lnTo>
                <a:lnTo>
                  <a:pt x="332777" y="81026"/>
                </a:lnTo>
                <a:lnTo>
                  <a:pt x="357378" y="66802"/>
                </a:lnTo>
                <a:lnTo>
                  <a:pt x="243967" y="0"/>
                </a:lnTo>
                <a:close/>
              </a:path>
              <a:path w="357504" h="132714">
                <a:moveTo>
                  <a:pt x="126" y="50927"/>
                </a:moveTo>
                <a:lnTo>
                  <a:pt x="0" y="79502"/>
                </a:lnTo>
                <a:lnTo>
                  <a:pt x="276190" y="80781"/>
                </a:lnTo>
                <a:lnTo>
                  <a:pt x="300734" y="66606"/>
                </a:lnTo>
                <a:lnTo>
                  <a:pt x="276224" y="52206"/>
                </a:lnTo>
                <a:lnTo>
                  <a:pt x="126" y="50927"/>
                </a:lnTo>
                <a:close/>
              </a:path>
              <a:path w="357504" h="132714">
                <a:moveTo>
                  <a:pt x="321945" y="54356"/>
                </a:moveTo>
                <a:lnTo>
                  <a:pt x="300734" y="66606"/>
                </a:lnTo>
                <a:lnTo>
                  <a:pt x="321818" y="78994"/>
                </a:lnTo>
                <a:lnTo>
                  <a:pt x="321945" y="54356"/>
                </a:lnTo>
                <a:close/>
              </a:path>
              <a:path w="357504" h="132714">
                <a:moveTo>
                  <a:pt x="329048" y="54356"/>
                </a:moveTo>
                <a:lnTo>
                  <a:pt x="321945" y="54356"/>
                </a:lnTo>
                <a:lnTo>
                  <a:pt x="321818" y="78994"/>
                </a:lnTo>
                <a:lnTo>
                  <a:pt x="328939" y="78994"/>
                </a:lnTo>
                <a:lnTo>
                  <a:pt x="329048" y="54356"/>
                </a:lnTo>
                <a:close/>
              </a:path>
              <a:path w="357504" h="132714">
                <a:moveTo>
                  <a:pt x="276224" y="52206"/>
                </a:moveTo>
                <a:lnTo>
                  <a:pt x="300734" y="66606"/>
                </a:lnTo>
                <a:lnTo>
                  <a:pt x="321945" y="54356"/>
                </a:lnTo>
                <a:lnTo>
                  <a:pt x="329048" y="54356"/>
                </a:lnTo>
                <a:lnTo>
                  <a:pt x="329057" y="52451"/>
                </a:lnTo>
                <a:lnTo>
                  <a:pt x="276224" y="52206"/>
                </a:lnTo>
                <a:close/>
              </a:path>
            </a:pathLst>
          </a:custGeom>
          <a:solidFill>
            <a:srgbClr val="033B5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4144390" y="4525771"/>
            <a:ext cx="357505" cy="132715"/>
          </a:xfrm>
          <a:custGeom>
            <a:avLst/>
            <a:gdLst/>
            <a:ahLst/>
            <a:cxnLst/>
            <a:rect l="l" t="t" r="r" b="b"/>
            <a:pathLst>
              <a:path w="357504" h="132714">
                <a:moveTo>
                  <a:pt x="276190" y="80781"/>
                </a:moveTo>
                <a:lnTo>
                  <a:pt x="229108" y="107950"/>
                </a:lnTo>
                <a:lnTo>
                  <a:pt x="226822" y="116712"/>
                </a:lnTo>
                <a:lnTo>
                  <a:pt x="230759" y="123443"/>
                </a:lnTo>
                <a:lnTo>
                  <a:pt x="234696" y="130301"/>
                </a:lnTo>
                <a:lnTo>
                  <a:pt x="243332" y="132714"/>
                </a:lnTo>
                <a:lnTo>
                  <a:pt x="332777" y="81025"/>
                </a:lnTo>
                <a:lnTo>
                  <a:pt x="328930" y="81025"/>
                </a:lnTo>
                <a:lnTo>
                  <a:pt x="276190" y="80781"/>
                </a:lnTo>
                <a:close/>
              </a:path>
              <a:path w="357504" h="132714">
                <a:moveTo>
                  <a:pt x="300734" y="66606"/>
                </a:moveTo>
                <a:lnTo>
                  <a:pt x="276190" y="80781"/>
                </a:lnTo>
                <a:lnTo>
                  <a:pt x="328930" y="81025"/>
                </a:lnTo>
                <a:lnTo>
                  <a:pt x="328939" y="78993"/>
                </a:lnTo>
                <a:lnTo>
                  <a:pt x="321818" y="78993"/>
                </a:lnTo>
                <a:lnTo>
                  <a:pt x="300734" y="66606"/>
                </a:lnTo>
                <a:close/>
              </a:path>
              <a:path w="357504" h="132714">
                <a:moveTo>
                  <a:pt x="243967" y="0"/>
                </a:moveTo>
                <a:lnTo>
                  <a:pt x="235204" y="2285"/>
                </a:lnTo>
                <a:lnTo>
                  <a:pt x="231267" y="9143"/>
                </a:lnTo>
                <a:lnTo>
                  <a:pt x="227203" y="15875"/>
                </a:lnTo>
                <a:lnTo>
                  <a:pt x="229488" y="24637"/>
                </a:lnTo>
                <a:lnTo>
                  <a:pt x="236220" y="28701"/>
                </a:lnTo>
                <a:lnTo>
                  <a:pt x="276224" y="52206"/>
                </a:lnTo>
                <a:lnTo>
                  <a:pt x="329057" y="52450"/>
                </a:lnTo>
                <a:lnTo>
                  <a:pt x="328930" y="81025"/>
                </a:lnTo>
                <a:lnTo>
                  <a:pt x="332777" y="81025"/>
                </a:lnTo>
                <a:lnTo>
                  <a:pt x="357378" y="66801"/>
                </a:lnTo>
                <a:lnTo>
                  <a:pt x="243967" y="0"/>
                </a:lnTo>
                <a:close/>
              </a:path>
              <a:path w="357504" h="132714">
                <a:moveTo>
                  <a:pt x="126" y="50926"/>
                </a:moveTo>
                <a:lnTo>
                  <a:pt x="0" y="79501"/>
                </a:lnTo>
                <a:lnTo>
                  <a:pt x="276190" y="80781"/>
                </a:lnTo>
                <a:lnTo>
                  <a:pt x="300734" y="66606"/>
                </a:lnTo>
                <a:lnTo>
                  <a:pt x="276224" y="52206"/>
                </a:lnTo>
                <a:lnTo>
                  <a:pt x="126" y="50926"/>
                </a:lnTo>
                <a:close/>
              </a:path>
              <a:path w="357504" h="132714">
                <a:moveTo>
                  <a:pt x="321945" y="54355"/>
                </a:moveTo>
                <a:lnTo>
                  <a:pt x="300734" y="66606"/>
                </a:lnTo>
                <a:lnTo>
                  <a:pt x="321818" y="78993"/>
                </a:lnTo>
                <a:lnTo>
                  <a:pt x="321945" y="54355"/>
                </a:lnTo>
                <a:close/>
              </a:path>
              <a:path w="357504" h="132714">
                <a:moveTo>
                  <a:pt x="329048" y="54355"/>
                </a:moveTo>
                <a:lnTo>
                  <a:pt x="321945" y="54355"/>
                </a:lnTo>
                <a:lnTo>
                  <a:pt x="321818" y="78993"/>
                </a:lnTo>
                <a:lnTo>
                  <a:pt x="328939" y="78993"/>
                </a:lnTo>
                <a:lnTo>
                  <a:pt x="329048" y="54355"/>
                </a:lnTo>
                <a:close/>
              </a:path>
              <a:path w="357504" h="132714">
                <a:moveTo>
                  <a:pt x="276224" y="52206"/>
                </a:moveTo>
                <a:lnTo>
                  <a:pt x="300734" y="66606"/>
                </a:lnTo>
                <a:lnTo>
                  <a:pt x="321945" y="54355"/>
                </a:lnTo>
                <a:lnTo>
                  <a:pt x="329048" y="54355"/>
                </a:lnTo>
                <a:lnTo>
                  <a:pt x="329057" y="52450"/>
                </a:lnTo>
                <a:lnTo>
                  <a:pt x="276224" y="52206"/>
                </a:lnTo>
                <a:close/>
              </a:path>
            </a:pathLst>
          </a:custGeom>
          <a:solidFill>
            <a:srgbClr val="033B5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4144390" y="5383784"/>
            <a:ext cx="357505" cy="132715"/>
          </a:xfrm>
          <a:custGeom>
            <a:avLst/>
            <a:gdLst/>
            <a:ahLst/>
            <a:cxnLst/>
            <a:rect l="l" t="t" r="r" b="b"/>
            <a:pathLst>
              <a:path w="357504" h="132714">
                <a:moveTo>
                  <a:pt x="276190" y="80781"/>
                </a:moveTo>
                <a:lnTo>
                  <a:pt x="229108" y="107949"/>
                </a:lnTo>
                <a:lnTo>
                  <a:pt x="226822" y="116712"/>
                </a:lnTo>
                <a:lnTo>
                  <a:pt x="230759" y="123570"/>
                </a:lnTo>
                <a:lnTo>
                  <a:pt x="234696" y="130301"/>
                </a:lnTo>
                <a:lnTo>
                  <a:pt x="243332" y="132714"/>
                </a:lnTo>
                <a:lnTo>
                  <a:pt x="332777" y="81025"/>
                </a:lnTo>
                <a:lnTo>
                  <a:pt x="328930" y="81025"/>
                </a:lnTo>
                <a:lnTo>
                  <a:pt x="276190" y="80781"/>
                </a:lnTo>
                <a:close/>
              </a:path>
              <a:path w="357504" h="132714">
                <a:moveTo>
                  <a:pt x="300734" y="66606"/>
                </a:moveTo>
                <a:lnTo>
                  <a:pt x="276190" y="80781"/>
                </a:lnTo>
                <a:lnTo>
                  <a:pt x="328930" y="81025"/>
                </a:lnTo>
                <a:lnTo>
                  <a:pt x="328939" y="78993"/>
                </a:lnTo>
                <a:lnTo>
                  <a:pt x="321818" y="78993"/>
                </a:lnTo>
                <a:lnTo>
                  <a:pt x="300734" y="66606"/>
                </a:lnTo>
                <a:close/>
              </a:path>
              <a:path w="357504" h="132714">
                <a:moveTo>
                  <a:pt x="243967" y="0"/>
                </a:moveTo>
                <a:lnTo>
                  <a:pt x="235204" y="2285"/>
                </a:lnTo>
                <a:lnTo>
                  <a:pt x="231267" y="9143"/>
                </a:lnTo>
                <a:lnTo>
                  <a:pt x="227203" y="15874"/>
                </a:lnTo>
                <a:lnTo>
                  <a:pt x="229488" y="24637"/>
                </a:lnTo>
                <a:lnTo>
                  <a:pt x="236220" y="28701"/>
                </a:lnTo>
                <a:lnTo>
                  <a:pt x="276224" y="52206"/>
                </a:lnTo>
                <a:lnTo>
                  <a:pt x="329057" y="52450"/>
                </a:lnTo>
                <a:lnTo>
                  <a:pt x="328930" y="81025"/>
                </a:lnTo>
                <a:lnTo>
                  <a:pt x="332777" y="81025"/>
                </a:lnTo>
                <a:lnTo>
                  <a:pt x="357378" y="66801"/>
                </a:lnTo>
                <a:lnTo>
                  <a:pt x="243967" y="0"/>
                </a:lnTo>
                <a:close/>
              </a:path>
              <a:path w="357504" h="132714">
                <a:moveTo>
                  <a:pt x="126" y="50926"/>
                </a:moveTo>
                <a:lnTo>
                  <a:pt x="0" y="79501"/>
                </a:lnTo>
                <a:lnTo>
                  <a:pt x="276190" y="80781"/>
                </a:lnTo>
                <a:lnTo>
                  <a:pt x="300734" y="66606"/>
                </a:lnTo>
                <a:lnTo>
                  <a:pt x="276224" y="52206"/>
                </a:lnTo>
                <a:lnTo>
                  <a:pt x="126" y="50926"/>
                </a:lnTo>
                <a:close/>
              </a:path>
              <a:path w="357504" h="132714">
                <a:moveTo>
                  <a:pt x="321945" y="54355"/>
                </a:moveTo>
                <a:lnTo>
                  <a:pt x="300734" y="66606"/>
                </a:lnTo>
                <a:lnTo>
                  <a:pt x="321818" y="78993"/>
                </a:lnTo>
                <a:lnTo>
                  <a:pt x="321945" y="54355"/>
                </a:lnTo>
                <a:close/>
              </a:path>
              <a:path w="357504" h="132714">
                <a:moveTo>
                  <a:pt x="329048" y="54355"/>
                </a:moveTo>
                <a:lnTo>
                  <a:pt x="321945" y="54355"/>
                </a:lnTo>
                <a:lnTo>
                  <a:pt x="321818" y="78993"/>
                </a:lnTo>
                <a:lnTo>
                  <a:pt x="328939" y="78993"/>
                </a:lnTo>
                <a:lnTo>
                  <a:pt x="329048" y="54355"/>
                </a:lnTo>
                <a:close/>
              </a:path>
              <a:path w="357504" h="132714">
                <a:moveTo>
                  <a:pt x="276224" y="52206"/>
                </a:moveTo>
                <a:lnTo>
                  <a:pt x="300734" y="66606"/>
                </a:lnTo>
                <a:lnTo>
                  <a:pt x="321945" y="54355"/>
                </a:lnTo>
                <a:lnTo>
                  <a:pt x="329048" y="54355"/>
                </a:lnTo>
                <a:lnTo>
                  <a:pt x="329057" y="52450"/>
                </a:lnTo>
                <a:lnTo>
                  <a:pt x="276224" y="52206"/>
                </a:lnTo>
                <a:close/>
              </a:path>
            </a:pathLst>
          </a:custGeom>
          <a:solidFill>
            <a:srgbClr val="043C5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54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20"/>
              </a:spcBef>
            </a:pPr>
            <a:fld id="{81D60167-4931-47E6-BA6A-407CBD079E47}" type="slidenum">
              <a:rPr spc="-25" dirty="0"/>
              <a:t>8</a:t>
            </a:fld>
            <a:endParaRPr spc="-25" dirty="0"/>
          </a:p>
        </p:txBody>
      </p:sp>
    </p:spTree>
    <p:extLst>
      <p:ext uri="{BB962C8B-B14F-4D97-AF65-F5344CB8AC3E}">
        <p14:creationId xmlns:p14="http://schemas.microsoft.com/office/powerpoint/2010/main" val="6005738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04800" y="152401"/>
            <a:ext cx="8382000" cy="76267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rgbClr val="3838F6"/>
                </a:solidFill>
              </a:rPr>
              <a:t>Пример задания на формирование </a:t>
            </a:r>
            <a:r>
              <a:rPr lang="ru-RU" b="1" dirty="0">
                <a:solidFill>
                  <a:srgbClr val="3838F6"/>
                </a:solidFill>
              </a:rPr>
              <a:t>планируемых результатов обучения на уроке русского </a:t>
            </a:r>
            <a:r>
              <a:rPr lang="ru-RU" b="1" dirty="0" smtClean="0">
                <a:solidFill>
                  <a:srgbClr val="3838F6"/>
                </a:solidFill>
              </a:rPr>
              <a:t>языка</a:t>
            </a:r>
            <a:endParaRPr lang="ru-RU" b="1" dirty="0">
              <a:solidFill>
                <a:srgbClr val="3838F6"/>
              </a:solidFill>
            </a:endParaRPr>
          </a:p>
          <a:p>
            <a:pPr marL="855980" algn="l">
              <a:spcAft>
                <a:spcPts val="0"/>
              </a:spcAft>
            </a:pPr>
            <a:endParaRPr lang="ru-RU" b="1" i="1" dirty="0" smtClean="0">
              <a:solidFill>
                <a:srgbClr val="FF0066"/>
              </a:solidFill>
              <a:effectLst/>
              <a:latin typeface="Times New Roman"/>
              <a:ea typeface="Times New Roman"/>
            </a:endParaRPr>
          </a:p>
          <a:p>
            <a:pPr marL="855980" algn="l">
              <a:spcAft>
                <a:spcPts val="0"/>
              </a:spcAft>
            </a:pPr>
            <a:r>
              <a:rPr lang="ru-RU" sz="2000" b="1" i="1" dirty="0" smtClean="0">
                <a:solidFill>
                  <a:srgbClr val="FF0066"/>
                </a:solidFill>
                <a:effectLst/>
                <a:latin typeface="Times New Roman"/>
                <a:ea typeface="Times New Roman"/>
              </a:rPr>
              <a:t>     </a:t>
            </a:r>
            <a:r>
              <a:rPr lang="ru-RU" sz="2800" b="1" i="1" dirty="0" smtClean="0">
                <a:solidFill>
                  <a:srgbClr val="FF0066"/>
                </a:solidFill>
                <a:effectLst/>
                <a:latin typeface="Times New Roman"/>
                <a:ea typeface="Times New Roman"/>
              </a:rPr>
              <a:t>Проектируем</a:t>
            </a:r>
            <a:r>
              <a:rPr lang="ru-RU" sz="2800" b="1" i="1" spc="-30" dirty="0" smtClean="0">
                <a:solidFill>
                  <a:srgbClr val="FF0066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2800" b="1" i="1" spc="-20" dirty="0" smtClean="0">
                <a:solidFill>
                  <a:srgbClr val="FF0066"/>
                </a:solidFill>
                <a:effectLst/>
                <a:latin typeface="Times New Roman"/>
                <a:ea typeface="Times New Roman"/>
              </a:rPr>
              <a:t>урок</a:t>
            </a:r>
            <a:endParaRPr lang="ru-RU" sz="2800" b="1" i="1" dirty="0" smtClean="0">
              <a:effectLst/>
              <a:latin typeface="Times New Roman"/>
              <a:ea typeface="Times New Roman"/>
            </a:endParaRPr>
          </a:p>
          <a:p>
            <a:pPr>
              <a:spcBef>
                <a:spcPts val="35"/>
              </a:spcBef>
              <a:spcAft>
                <a:spcPts val="0"/>
              </a:spcAft>
            </a:pPr>
            <a:endParaRPr lang="ru-RU" b="1" i="1" dirty="0" smtClean="0">
              <a:effectLst/>
              <a:latin typeface="Times New Roman"/>
              <a:ea typeface="Times New Roman"/>
            </a:endParaRPr>
          </a:p>
          <a:p>
            <a:pPr>
              <a:spcBef>
                <a:spcPts val="35"/>
              </a:spcBef>
              <a:spcAft>
                <a:spcPts val="0"/>
              </a:spcAft>
            </a:pPr>
            <a:r>
              <a:rPr lang="ru-RU" b="1" i="1" dirty="0" smtClean="0">
                <a:effectLst/>
                <a:latin typeface="Times New Roman"/>
                <a:ea typeface="Times New Roman"/>
              </a:rPr>
              <a:t> </a:t>
            </a:r>
            <a:r>
              <a:rPr lang="ru-RU" sz="1600" b="1" dirty="0" smtClean="0">
                <a:solidFill>
                  <a:srgbClr val="5C52DC"/>
                </a:solidFill>
                <a:effectLst/>
                <a:latin typeface="Times New Roman"/>
                <a:ea typeface="Times New Roman"/>
              </a:rPr>
              <a:t>Упражнение в учебнике 6 класса </a:t>
            </a:r>
          </a:p>
          <a:p>
            <a:pPr marL="1600200" marR="473075" lvl="3" indent="-228600" algn="l">
              <a:lnSpc>
                <a:spcPct val="115000"/>
              </a:lnSpc>
              <a:spcAft>
                <a:spcPts val="0"/>
              </a:spcAft>
              <a:buSzPts val="1200"/>
              <a:buFont typeface="Times New Roman"/>
              <a:buAutoNum type="arabicPeriod"/>
              <a:tabLst>
                <a:tab pos="777875" algn="l"/>
              </a:tabLst>
            </a:pPr>
            <a:r>
              <a:rPr lang="ru-RU" sz="1600" b="1" dirty="0" smtClean="0">
                <a:effectLst/>
                <a:latin typeface="Times New Roman"/>
                <a:ea typeface="Times New Roman"/>
              </a:rPr>
              <a:t>Прочитайте текст. Спишите первые два абзаца, вставляя пропущенные буквы и раскрывая скобки.</a:t>
            </a:r>
          </a:p>
          <a:p>
            <a:pPr>
              <a:spcBef>
                <a:spcPts val="25"/>
              </a:spcBef>
              <a:spcAft>
                <a:spcPts val="0"/>
              </a:spcAft>
            </a:pPr>
            <a:r>
              <a:rPr lang="ru-RU" sz="1400" dirty="0" smtClean="0">
                <a:effectLst/>
                <a:latin typeface="Times New Roman"/>
                <a:ea typeface="Times New Roman"/>
              </a:rPr>
              <a:t> </a:t>
            </a:r>
          </a:p>
          <a:p>
            <a:pPr marL="134620" marR="467995" indent="472440" algn="just">
              <a:lnSpc>
                <a:spcPct val="115000"/>
              </a:lnSpc>
              <a:spcBef>
                <a:spcPts val="5"/>
              </a:spcBef>
              <a:spcAft>
                <a:spcPts val="0"/>
              </a:spcAft>
            </a:pPr>
            <a:r>
              <a:rPr lang="ru-RU" sz="1600" dirty="0" smtClean="0">
                <a:effectLst/>
                <a:latin typeface="Times New Roman"/>
                <a:ea typeface="Times New Roman"/>
              </a:rPr>
              <a:t>Здоровье — </a:t>
            </a:r>
            <a:r>
              <a:rPr lang="ru-RU" sz="1600" dirty="0" err="1" smtClean="0">
                <a:effectLst/>
                <a:latin typeface="Times New Roman"/>
                <a:ea typeface="Times New Roman"/>
              </a:rPr>
              <a:t>бе..ценное</a:t>
            </a:r>
            <a:r>
              <a:rPr lang="ru-RU" sz="1600" dirty="0" smtClean="0">
                <a:effectLst/>
                <a:latin typeface="Times New Roman"/>
                <a:ea typeface="Times New Roman"/>
              </a:rPr>
              <a:t> достояние не только каждого человека, но и всего общ..</a:t>
            </a:r>
            <a:r>
              <a:rPr lang="ru-RU" sz="1600" dirty="0" err="1" smtClean="0">
                <a:effectLst/>
                <a:latin typeface="Times New Roman"/>
                <a:ea typeface="Times New Roman"/>
              </a:rPr>
              <a:t>ства</a:t>
            </a:r>
            <a:r>
              <a:rPr lang="ru-RU" sz="1600" dirty="0" smtClean="0">
                <a:effectLst/>
                <a:latin typeface="Times New Roman"/>
                <a:ea typeface="Times New Roman"/>
              </a:rPr>
              <a:t>. При встречах, </a:t>
            </a:r>
            <a:r>
              <a:rPr lang="ru-RU" sz="1600" dirty="0" err="1" smtClean="0">
                <a:effectLst/>
                <a:latin typeface="Times New Roman"/>
                <a:ea typeface="Times New Roman"/>
              </a:rPr>
              <a:t>ра</a:t>
            </a:r>
            <a:r>
              <a:rPr lang="ru-RU" sz="1600" dirty="0" smtClean="0">
                <a:effectLst/>
                <a:latin typeface="Times New Roman"/>
                <a:ea typeface="Times New Roman"/>
              </a:rPr>
              <a:t>(с,</a:t>
            </a:r>
            <a:r>
              <a:rPr lang="ru-RU" sz="1600" spc="-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sz="1600" dirty="0" err="1" smtClean="0">
                <a:effectLst/>
                <a:latin typeface="Times New Roman"/>
                <a:ea typeface="Times New Roman"/>
              </a:rPr>
              <a:t>сс</a:t>
            </a:r>
            <a:r>
              <a:rPr lang="ru-RU" sz="1600" dirty="0" smtClean="0">
                <a:effectLst/>
                <a:latin typeface="Times New Roman"/>
                <a:ea typeface="Times New Roman"/>
              </a:rPr>
              <a:t>)</a:t>
            </a:r>
            <a:r>
              <a:rPr lang="ru-RU" sz="1600" dirty="0" err="1" smtClean="0">
                <a:effectLst/>
                <a:latin typeface="Times New Roman"/>
                <a:ea typeface="Times New Roman"/>
              </a:rPr>
              <a:t>таваниях</a:t>
            </a:r>
            <a:r>
              <a:rPr lang="ru-RU" sz="1600" dirty="0" smtClean="0">
                <a:effectLst/>
                <a:latin typeface="Times New Roman"/>
                <a:ea typeface="Times New Roman"/>
              </a:rPr>
              <a:t> с </a:t>
            </a:r>
            <a:r>
              <a:rPr lang="ru-RU" sz="1600" dirty="0" err="1" smtClean="0">
                <a:effectLst/>
                <a:latin typeface="Times New Roman"/>
                <a:ea typeface="Times New Roman"/>
              </a:rPr>
              <a:t>бли</a:t>
            </a:r>
            <a:r>
              <a:rPr lang="ru-RU" sz="1600" dirty="0" smtClean="0">
                <a:effectLst/>
                <a:latin typeface="Times New Roman"/>
                <a:ea typeface="Times New Roman"/>
              </a:rPr>
              <a:t>(с,</a:t>
            </a:r>
            <a:r>
              <a:rPr lang="ru-RU" sz="1600" spc="-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sz="1600" dirty="0" smtClean="0">
                <a:effectLst/>
                <a:latin typeface="Times New Roman"/>
                <a:ea typeface="Times New Roman"/>
              </a:rPr>
              <a:t>з)кими и д..</a:t>
            </a:r>
            <a:r>
              <a:rPr lang="ru-RU" sz="1600" dirty="0" err="1" smtClean="0">
                <a:effectLst/>
                <a:latin typeface="Times New Roman"/>
                <a:ea typeface="Times New Roman"/>
              </a:rPr>
              <a:t>рогими</a:t>
            </a:r>
            <a:r>
              <a:rPr lang="ru-RU" sz="1600" dirty="0" smtClean="0">
                <a:effectLst/>
                <a:latin typeface="Times New Roman"/>
                <a:ea typeface="Times New Roman"/>
              </a:rPr>
              <a:t> людьми мы желаем им </a:t>
            </a:r>
            <a:r>
              <a:rPr lang="ru-RU" sz="1600" dirty="0" err="1" smtClean="0">
                <a:effectLst/>
                <a:latin typeface="Times New Roman"/>
                <a:ea typeface="Times New Roman"/>
              </a:rPr>
              <a:t>добро..о</a:t>
            </a:r>
            <a:r>
              <a:rPr lang="ru-RU" sz="1600" dirty="0" smtClean="0">
                <a:effectLst/>
                <a:latin typeface="Times New Roman"/>
                <a:ea typeface="Times New Roman"/>
              </a:rPr>
              <a:t> и </a:t>
            </a:r>
            <a:r>
              <a:rPr lang="ru-RU" sz="1600" dirty="0" err="1" smtClean="0">
                <a:effectLst/>
                <a:latin typeface="Times New Roman"/>
                <a:ea typeface="Times New Roman"/>
              </a:rPr>
              <a:t>крепко..о</a:t>
            </a:r>
            <a:r>
              <a:rPr lang="ru-RU" sz="1600" dirty="0" smtClean="0">
                <a:effectLst/>
                <a:latin typeface="Times New Roman"/>
                <a:ea typeface="Times New Roman"/>
              </a:rPr>
              <a:t> здоровья, так как это — </a:t>
            </a:r>
            <a:r>
              <a:rPr lang="ru-RU" sz="1600" dirty="0" err="1" smtClean="0">
                <a:effectLst/>
                <a:latin typeface="Times New Roman"/>
                <a:ea typeface="Times New Roman"/>
              </a:rPr>
              <a:t>осн</a:t>
            </a:r>
            <a:r>
              <a:rPr lang="ru-RU" sz="1600" dirty="0" smtClean="0">
                <a:effectLst/>
                <a:latin typeface="Times New Roman"/>
                <a:ea typeface="Times New Roman"/>
              </a:rPr>
              <a:t>..</a:t>
            </a:r>
            <a:r>
              <a:rPr lang="ru-RU" sz="1600" dirty="0" err="1" smtClean="0">
                <a:effectLst/>
                <a:latin typeface="Times New Roman"/>
                <a:ea typeface="Times New Roman"/>
              </a:rPr>
              <a:t>вное</a:t>
            </a:r>
            <a:r>
              <a:rPr lang="ru-RU" sz="1600" dirty="0" smtClean="0">
                <a:effectLst/>
                <a:latin typeface="Times New Roman"/>
                <a:ea typeface="Times New Roman"/>
              </a:rPr>
              <a:t> условие и залог </a:t>
            </a:r>
            <a:r>
              <a:rPr lang="ru-RU" sz="1600" dirty="0" err="1" smtClean="0">
                <a:effectLst/>
                <a:latin typeface="Times New Roman"/>
                <a:ea typeface="Times New Roman"/>
              </a:rPr>
              <a:t>полн..ценной</a:t>
            </a:r>
            <a:r>
              <a:rPr lang="ru-RU" sz="1600" dirty="0" smtClean="0">
                <a:effectLst/>
                <a:latin typeface="Times New Roman"/>
                <a:ea typeface="Times New Roman"/>
              </a:rPr>
              <a:t> и </a:t>
            </a:r>
            <a:r>
              <a:rPr lang="ru-RU" sz="1600" dirty="0" err="1" smtClean="0">
                <a:effectLst/>
                <a:latin typeface="Times New Roman"/>
                <a:ea typeface="Times New Roman"/>
              </a:rPr>
              <a:t>счас</a:t>
            </a:r>
            <a:r>
              <a:rPr lang="ru-RU" sz="1600" dirty="0" smtClean="0">
                <a:effectLst/>
                <a:latin typeface="Times New Roman"/>
                <a:ea typeface="Times New Roman"/>
              </a:rPr>
              <a:t>..</a:t>
            </a:r>
            <a:r>
              <a:rPr lang="ru-RU" sz="1600" dirty="0" err="1" smtClean="0">
                <a:effectLst/>
                <a:latin typeface="Times New Roman"/>
                <a:ea typeface="Times New Roman"/>
              </a:rPr>
              <a:t>ливой</a:t>
            </a:r>
            <a:r>
              <a:rPr lang="ru-RU" sz="1600" dirty="0" smtClean="0">
                <a:effectLst/>
                <a:latin typeface="Times New Roman"/>
                <a:ea typeface="Times New Roman"/>
              </a:rPr>
              <a:t> жизни.</a:t>
            </a:r>
          </a:p>
          <a:p>
            <a:pPr marL="134620" marR="468630" indent="472440" algn="just">
              <a:lnSpc>
                <a:spcPct val="115000"/>
              </a:lnSpc>
              <a:spcAft>
                <a:spcPts val="0"/>
              </a:spcAft>
            </a:pPr>
            <a:r>
              <a:rPr lang="ru-RU" sz="1600" dirty="0" smtClean="0">
                <a:effectLst/>
                <a:latin typeface="Times New Roman"/>
                <a:ea typeface="Times New Roman"/>
              </a:rPr>
              <a:t>Здоровье </a:t>
            </a:r>
            <a:r>
              <a:rPr lang="ru-RU" sz="1600" dirty="0" err="1" smtClean="0">
                <a:effectLst/>
                <a:latin typeface="Times New Roman"/>
                <a:ea typeface="Times New Roman"/>
              </a:rPr>
              <a:t>пом</a:t>
            </a:r>
            <a:r>
              <a:rPr lang="ru-RU" sz="1600" dirty="0" smtClean="0">
                <a:effectLst/>
                <a:latin typeface="Times New Roman"/>
                <a:ea typeface="Times New Roman"/>
              </a:rPr>
              <a:t>..</a:t>
            </a:r>
            <a:r>
              <a:rPr lang="ru-RU" sz="1600" dirty="0" err="1" smtClean="0">
                <a:effectLst/>
                <a:latin typeface="Times New Roman"/>
                <a:ea typeface="Times New Roman"/>
              </a:rPr>
              <a:t>гает</a:t>
            </a:r>
            <a:r>
              <a:rPr lang="ru-RU" sz="1600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sz="1600" dirty="0" err="1" smtClean="0">
                <a:effectLst/>
                <a:latin typeface="Times New Roman"/>
                <a:ea typeface="Times New Roman"/>
              </a:rPr>
              <a:t>вып</a:t>
            </a:r>
            <a:r>
              <a:rPr lang="ru-RU" sz="1600" dirty="0" smtClean="0">
                <a:effectLst/>
                <a:latin typeface="Times New Roman"/>
                <a:ea typeface="Times New Roman"/>
              </a:rPr>
              <a:t>..</a:t>
            </a:r>
            <a:r>
              <a:rPr lang="ru-RU" sz="1600" dirty="0" err="1" smtClean="0">
                <a:effectLst/>
                <a:latin typeface="Times New Roman"/>
                <a:ea typeface="Times New Roman"/>
              </a:rPr>
              <a:t>лнять</a:t>
            </a:r>
            <a:r>
              <a:rPr lang="ru-RU" sz="1600" dirty="0" smtClean="0">
                <a:effectLst/>
                <a:latin typeface="Times New Roman"/>
                <a:ea typeface="Times New Roman"/>
              </a:rPr>
              <a:t> наши планы, успешно решать </a:t>
            </a:r>
            <a:r>
              <a:rPr lang="ru-RU" sz="1600" dirty="0" err="1" smtClean="0">
                <a:effectLst/>
                <a:latin typeface="Times New Roman"/>
                <a:ea typeface="Times New Roman"/>
              </a:rPr>
              <a:t>осн</a:t>
            </a:r>
            <a:r>
              <a:rPr lang="ru-RU" sz="1600" dirty="0" smtClean="0">
                <a:effectLst/>
                <a:latin typeface="Times New Roman"/>
                <a:ea typeface="Times New Roman"/>
              </a:rPr>
              <a:t>..</a:t>
            </a:r>
            <a:r>
              <a:rPr lang="ru-RU" sz="1600" dirty="0" err="1" smtClean="0">
                <a:effectLst/>
                <a:latin typeface="Times New Roman"/>
                <a:ea typeface="Times New Roman"/>
              </a:rPr>
              <a:t>вные</a:t>
            </a:r>
            <a:r>
              <a:rPr lang="ru-RU" sz="1600" dirty="0" smtClean="0">
                <a:effectLst/>
                <a:latin typeface="Times New Roman"/>
                <a:ea typeface="Times New Roman"/>
              </a:rPr>
              <a:t> ж..</a:t>
            </a:r>
            <a:r>
              <a:rPr lang="ru-RU" sz="1600" dirty="0" err="1" smtClean="0">
                <a:effectLst/>
                <a:latin typeface="Times New Roman"/>
                <a:ea typeface="Times New Roman"/>
              </a:rPr>
              <a:t>зне</a:t>
            </a:r>
            <a:r>
              <a:rPr lang="ru-RU" sz="1600" dirty="0" smtClean="0">
                <a:effectLst/>
                <a:latin typeface="Times New Roman"/>
                <a:ea typeface="Times New Roman"/>
              </a:rPr>
              <a:t>(</a:t>
            </a:r>
            <a:r>
              <a:rPr lang="ru-RU" sz="1600" dirty="0" err="1" smtClean="0">
                <a:effectLst/>
                <a:latin typeface="Times New Roman"/>
                <a:ea typeface="Times New Roman"/>
              </a:rPr>
              <a:t>н,нн</a:t>
            </a:r>
            <a:r>
              <a:rPr lang="ru-RU" sz="1600" dirty="0" smtClean="0">
                <a:effectLst/>
                <a:latin typeface="Times New Roman"/>
                <a:ea typeface="Times New Roman"/>
              </a:rPr>
              <a:t>)</a:t>
            </a:r>
            <a:r>
              <a:rPr lang="ru-RU" sz="1600" dirty="0" err="1" smtClean="0">
                <a:effectLst/>
                <a:latin typeface="Times New Roman"/>
                <a:ea typeface="Times New Roman"/>
              </a:rPr>
              <a:t>ые</a:t>
            </a:r>
            <a:r>
              <a:rPr lang="ru-RU" sz="1600" dirty="0" smtClean="0">
                <a:effectLst/>
                <a:latin typeface="Times New Roman"/>
                <a:ea typeface="Times New Roman"/>
              </a:rPr>
              <a:t> задачи, </a:t>
            </a:r>
            <a:r>
              <a:rPr lang="ru-RU" sz="1600" dirty="0" err="1" smtClean="0">
                <a:effectLst/>
                <a:latin typeface="Times New Roman"/>
                <a:ea typeface="Times New Roman"/>
              </a:rPr>
              <a:t>пр..одолевать</a:t>
            </a:r>
            <a:r>
              <a:rPr lang="ru-RU" sz="1600" dirty="0" smtClean="0">
                <a:effectLst/>
                <a:latin typeface="Times New Roman"/>
                <a:ea typeface="Times New Roman"/>
              </a:rPr>
              <a:t> трудности и </a:t>
            </a:r>
            <a:r>
              <a:rPr lang="ru-RU" sz="1600" dirty="0" err="1" smtClean="0">
                <a:effectLst/>
                <a:latin typeface="Times New Roman"/>
                <a:ea typeface="Times New Roman"/>
              </a:rPr>
              <a:t>зн</a:t>
            </a:r>
            <a:r>
              <a:rPr lang="ru-RU" sz="1600" dirty="0" smtClean="0">
                <a:effectLst/>
                <a:latin typeface="Times New Roman"/>
                <a:ea typeface="Times New Roman"/>
              </a:rPr>
              <a:t>..</a:t>
            </a:r>
            <a:r>
              <a:rPr lang="ru-RU" sz="1600" dirty="0" err="1" smtClean="0">
                <a:effectLst/>
                <a:latin typeface="Times New Roman"/>
                <a:ea typeface="Times New Roman"/>
              </a:rPr>
              <a:t>чительные</a:t>
            </a:r>
            <a:r>
              <a:rPr lang="ru-RU" sz="1600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sz="1600" dirty="0" err="1" smtClean="0">
                <a:effectLst/>
                <a:latin typeface="Times New Roman"/>
                <a:ea typeface="Times New Roman"/>
              </a:rPr>
              <a:t>нагру</a:t>
            </a:r>
            <a:r>
              <a:rPr lang="ru-RU" sz="1600" dirty="0" smtClean="0">
                <a:effectLst/>
                <a:latin typeface="Times New Roman"/>
                <a:ea typeface="Times New Roman"/>
              </a:rPr>
              <a:t>(с,</a:t>
            </a:r>
            <a:r>
              <a:rPr lang="ru-RU" sz="1600" spc="-10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sz="1600" dirty="0" smtClean="0">
                <a:effectLst/>
                <a:latin typeface="Times New Roman"/>
                <a:ea typeface="Times New Roman"/>
              </a:rPr>
              <a:t>з)</a:t>
            </a:r>
            <a:r>
              <a:rPr lang="ru-RU" sz="1600" dirty="0" err="1" smtClean="0">
                <a:effectLst/>
                <a:latin typeface="Times New Roman"/>
                <a:ea typeface="Times New Roman"/>
              </a:rPr>
              <a:t>ки</a:t>
            </a:r>
            <a:r>
              <a:rPr lang="ru-RU" sz="1600" dirty="0" smtClean="0">
                <a:effectLst/>
                <a:latin typeface="Times New Roman"/>
                <a:ea typeface="Times New Roman"/>
              </a:rPr>
              <a:t>. Доброе здоровье, разумно </a:t>
            </a:r>
            <a:r>
              <a:rPr lang="ru-RU" sz="1600" dirty="0" err="1" smtClean="0">
                <a:effectLst/>
                <a:latin typeface="Times New Roman"/>
                <a:ea typeface="Times New Roman"/>
              </a:rPr>
              <a:t>сохр</a:t>
            </a:r>
            <a:r>
              <a:rPr lang="ru-RU" sz="1600" dirty="0" smtClean="0">
                <a:effectLst/>
                <a:latin typeface="Times New Roman"/>
                <a:ea typeface="Times New Roman"/>
              </a:rPr>
              <a:t>..</a:t>
            </a:r>
            <a:r>
              <a:rPr lang="ru-RU" sz="1600" dirty="0" err="1" smtClean="0">
                <a:effectLst/>
                <a:latin typeface="Times New Roman"/>
                <a:ea typeface="Times New Roman"/>
              </a:rPr>
              <a:t>няемое</a:t>
            </a:r>
            <a:r>
              <a:rPr lang="ru-RU" sz="1600" dirty="0" smtClean="0">
                <a:effectLst/>
                <a:latin typeface="Times New Roman"/>
                <a:ea typeface="Times New Roman"/>
              </a:rPr>
              <a:t> и </a:t>
            </a:r>
            <a:r>
              <a:rPr lang="ru-RU" sz="1600" dirty="0" err="1" smtClean="0">
                <a:effectLst/>
                <a:latin typeface="Times New Roman"/>
                <a:ea typeface="Times New Roman"/>
              </a:rPr>
              <a:t>укр</a:t>
            </a:r>
            <a:r>
              <a:rPr lang="ru-RU" sz="1600" dirty="0" smtClean="0">
                <a:effectLst/>
                <a:latin typeface="Times New Roman"/>
                <a:ea typeface="Times New Roman"/>
              </a:rPr>
              <a:t>..</a:t>
            </a:r>
            <a:r>
              <a:rPr lang="ru-RU" sz="1600" dirty="0" err="1" smtClean="0">
                <a:effectLst/>
                <a:latin typeface="Times New Roman"/>
                <a:ea typeface="Times New Roman"/>
              </a:rPr>
              <a:t>пляемое</a:t>
            </a:r>
            <a:r>
              <a:rPr lang="ru-RU" sz="1600" dirty="0" smtClean="0">
                <a:effectLst/>
                <a:latin typeface="Times New Roman"/>
                <a:ea typeface="Times New Roman"/>
              </a:rPr>
              <a:t> самим человеком, обеспечивает ему долгую и активную жизнь. Научные данные </a:t>
            </a:r>
            <a:r>
              <a:rPr lang="ru-RU" sz="1600" dirty="0" err="1" smtClean="0">
                <a:effectLst/>
                <a:latin typeface="Times New Roman"/>
                <a:ea typeface="Times New Roman"/>
              </a:rPr>
              <a:t>св</a:t>
            </a:r>
            <a:r>
              <a:rPr lang="ru-RU" sz="1600" dirty="0" smtClean="0">
                <a:effectLst/>
                <a:latin typeface="Times New Roman"/>
                <a:ea typeface="Times New Roman"/>
              </a:rPr>
              <a:t>..</a:t>
            </a:r>
            <a:r>
              <a:rPr lang="ru-RU" sz="1600" dirty="0" err="1" smtClean="0">
                <a:effectLst/>
                <a:latin typeface="Times New Roman"/>
                <a:ea typeface="Times New Roman"/>
              </a:rPr>
              <a:t>детельствуют</a:t>
            </a:r>
            <a:r>
              <a:rPr lang="ru-RU" sz="1600" dirty="0" smtClean="0">
                <a:effectLst/>
                <a:latin typeface="Times New Roman"/>
                <a:ea typeface="Times New Roman"/>
              </a:rPr>
              <a:t> о том, что у б..</a:t>
            </a:r>
            <a:r>
              <a:rPr lang="ru-RU" sz="1600" dirty="0" err="1" smtClean="0">
                <a:effectLst/>
                <a:latin typeface="Times New Roman"/>
                <a:ea typeface="Times New Roman"/>
              </a:rPr>
              <a:t>льшинства</a:t>
            </a:r>
            <a:r>
              <a:rPr lang="ru-RU" sz="1600" dirty="0" smtClean="0">
                <a:effectLst/>
                <a:latin typeface="Times New Roman"/>
                <a:ea typeface="Times New Roman"/>
              </a:rPr>
              <a:t> людей при с..</a:t>
            </a:r>
            <a:r>
              <a:rPr lang="ru-RU" sz="1600" dirty="0" err="1" smtClean="0">
                <a:effectLst/>
                <a:latin typeface="Times New Roman"/>
                <a:ea typeface="Times New Roman"/>
              </a:rPr>
              <a:t>блюдении</a:t>
            </a:r>
            <a:r>
              <a:rPr lang="ru-RU" sz="1600" dirty="0" smtClean="0">
                <a:effectLst/>
                <a:latin typeface="Times New Roman"/>
                <a:ea typeface="Times New Roman"/>
              </a:rPr>
              <a:t> ими правил есть </a:t>
            </a:r>
            <a:r>
              <a:rPr lang="ru-RU" sz="1600" dirty="0" err="1" smtClean="0">
                <a:effectLst/>
                <a:latin typeface="Times New Roman"/>
                <a:ea typeface="Times New Roman"/>
              </a:rPr>
              <a:t>возм</a:t>
            </a:r>
            <a:r>
              <a:rPr lang="ru-RU" sz="1600" dirty="0" smtClean="0">
                <a:effectLst/>
                <a:latin typeface="Times New Roman"/>
                <a:ea typeface="Times New Roman"/>
              </a:rPr>
              <a:t>..</a:t>
            </a:r>
            <a:r>
              <a:rPr lang="ru-RU" sz="1600" dirty="0" err="1" smtClean="0">
                <a:effectLst/>
                <a:latin typeface="Times New Roman"/>
                <a:ea typeface="Times New Roman"/>
              </a:rPr>
              <a:t>жность</a:t>
            </a:r>
            <a:r>
              <a:rPr lang="ru-RU" sz="1600" dirty="0" smtClean="0">
                <a:effectLst/>
                <a:latin typeface="Times New Roman"/>
                <a:ea typeface="Times New Roman"/>
              </a:rPr>
              <a:t> жить до ста лет. К </a:t>
            </a:r>
            <a:r>
              <a:rPr lang="ru-RU" sz="1600" dirty="0" err="1" smtClean="0">
                <a:effectLst/>
                <a:latin typeface="Times New Roman"/>
                <a:ea typeface="Times New Roman"/>
              </a:rPr>
              <a:t>сож</a:t>
            </a:r>
            <a:r>
              <a:rPr lang="ru-RU" sz="1600" dirty="0" smtClean="0">
                <a:effectLst/>
                <a:latin typeface="Times New Roman"/>
                <a:ea typeface="Times New Roman"/>
              </a:rPr>
              <a:t>..</a:t>
            </a:r>
            <a:r>
              <a:rPr lang="ru-RU" sz="1600" dirty="0" err="1" smtClean="0">
                <a:effectLst/>
                <a:latin typeface="Times New Roman"/>
                <a:ea typeface="Times New Roman"/>
              </a:rPr>
              <a:t>лению</a:t>
            </a:r>
            <a:r>
              <a:rPr lang="ru-RU" sz="1600" dirty="0" smtClean="0">
                <a:effectLst/>
                <a:latin typeface="Times New Roman"/>
                <a:ea typeface="Times New Roman"/>
              </a:rPr>
              <a:t>, многие люди не с..</a:t>
            </a:r>
            <a:r>
              <a:rPr lang="ru-RU" sz="1600" dirty="0" err="1" smtClean="0">
                <a:effectLst/>
                <a:latin typeface="Times New Roman"/>
                <a:ea typeface="Times New Roman"/>
              </a:rPr>
              <a:t>блюдают</a:t>
            </a:r>
            <a:r>
              <a:rPr lang="ru-RU" sz="1600" dirty="0" smtClean="0">
                <a:effectLst/>
                <a:latin typeface="Times New Roman"/>
                <a:ea typeface="Times New Roman"/>
              </a:rPr>
              <a:t> самых </a:t>
            </a:r>
            <a:r>
              <a:rPr lang="ru-RU" sz="1600" dirty="0" err="1" smtClean="0">
                <a:effectLst/>
                <a:latin typeface="Times New Roman"/>
                <a:ea typeface="Times New Roman"/>
              </a:rPr>
              <a:t>пр</a:t>
            </a:r>
            <a:r>
              <a:rPr lang="ru-RU" sz="1600" dirty="0" smtClean="0">
                <a:effectLst/>
                <a:latin typeface="Times New Roman"/>
                <a:ea typeface="Times New Roman"/>
              </a:rPr>
              <a:t>..</a:t>
            </a:r>
            <a:r>
              <a:rPr lang="ru-RU" sz="1600" dirty="0" err="1" smtClean="0">
                <a:effectLst/>
                <a:latin typeface="Times New Roman"/>
                <a:ea typeface="Times New Roman"/>
              </a:rPr>
              <a:t>стейших</a:t>
            </a:r>
            <a:r>
              <a:rPr lang="ru-RU" sz="1600" dirty="0" smtClean="0">
                <a:effectLst/>
                <a:latin typeface="Times New Roman"/>
                <a:ea typeface="Times New Roman"/>
              </a:rPr>
              <a:t>, обоснованных наукой норм здорового образа жизни. Одни </a:t>
            </a:r>
            <a:r>
              <a:rPr lang="ru-RU" sz="1600" dirty="0" err="1" smtClean="0">
                <a:effectLst/>
                <a:latin typeface="Times New Roman"/>
                <a:ea typeface="Times New Roman"/>
              </a:rPr>
              <a:t>ст</a:t>
            </a:r>
            <a:r>
              <a:rPr lang="ru-RU" sz="1600" dirty="0" smtClean="0">
                <a:effectLst/>
                <a:latin typeface="Times New Roman"/>
                <a:ea typeface="Times New Roman"/>
              </a:rPr>
              <a:t>..</a:t>
            </a:r>
            <a:r>
              <a:rPr lang="ru-RU" sz="1600" dirty="0" err="1" smtClean="0">
                <a:effectLst/>
                <a:latin typeface="Times New Roman"/>
                <a:ea typeface="Times New Roman"/>
              </a:rPr>
              <a:t>новятся</a:t>
            </a:r>
            <a:r>
              <a:rPr lang="ru-RU" sz="1600" dirty="0" smtClean="0">
                <a:effectLst/>
                <a:latin typeface="Times New Roman"/>
                <a:ea typeface="Times New Roman"/>
              </a:rPr>
              <a:t> жертвами </a:t>
            </a:r>
            <a:r>
              <a:rPr lang="ru-RU" sz="1600" dirty="0" err="1" smtClean="0">
                <a:effectLst/>
                <a:latin typeface="Times New Roman"/>
                <a:ea typeface="Times New Roman"/>
              </a:rPr>
              <a:t>мал..подвижности</a:t>
            </a:r>
            <a:r>
              <a:rPr lang="ru-RU" sz="1600" dirty="0" smtClean="0">
                <a:effectLst/>
                <a:latin typeface="Times New Roman"/>
                <a:ea typeface="Times New Roman"/>
              </a:rPr>
              <a:t>, другие</a:t>
            </a:r>
            <a:r>
              <a:rPr lang="ru-RU" sz="1600" spc="-10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sz="1600" dirty="0" smtClean="0">
                <a:effectLst/>
                <a:latin typeface="Times New Roman"/>
                <a:ea typeface="Times New Roman"/>
              </a:rPr>
              <a:t>излишествуют в еде, третьи не умеют правильно отдыхать.</a:t>
            </a:r>
            <a:endParaRPr lang="ru-RU" sz="1400" dirty="0" smtClean="0">
              <a:solidFill>
                <a:srgbClr val="FF0000"/>
              </a:solidFill>
              <a:effectLst/>
              <a:latin typeface="Times New Roman"/>
              <a:ea typeface="Times New Roman"/>
            </a:endParaRPr>
          </a:p>
          <a:p>
            <a:pPr marL="1600200" lvl="3" indent="-228600" algn="l">
              <a:spcAft>
                <a:spcPts val="0"/>
              </a:spcAft>
              <a:buSzPts val="1200"/>
              <a:buFont typeface="Times New Roman"/>
              <a:buAutoNum type="arabicPeriod"/>
              <a:tabLst>
                <a:tab pos="760095" algn="l"/>
              </a:tabLst>
            </a:pPr>
            <a:r>
              <a:rPr lang="ru-RU" dirty="0" smtClean="0">
                <a:solidFill>
                  <a:srgbClr val="FF0000"/>
                </a:solidFill>
                <a:effectLst/>
                <a:latin typeface="Times New Roman"/>
                <a:ea typeface="Times New Roman"/>
              </a:rPr>
              <a:t>Сделайте</a:t>
            </a:r>
            <a:r>
              <a:rPr lang="ru-RU" spc="-15" dirty="0" smtClean="0">
                <a:solidFill>
                  <a:srgbClr val="FF0000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dirty="0" smtClean="0">
                <a:solidFill>
                  <a:srgbClr val="FF0000"/>
                </a:solidFill>
                <a:effectLst/>
                <a:latin typeface="Times New Roman"/>
                <a:ea typeface="Times New Roman"/>
              </a:rPr>
              <a:t>морфемный</a:t>
            </a:r>
            <a:r>
              <a:rPr lang="ru-RU" spc="-25" dirty="0" smtClean="0">
                <a:solidFill>
                  <a:srgbClr val="FF0000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dirty="0" smtClean="0">
                <a:solidFill>
                  <a:srgbClr val="FF0000"/>
                </a:solidFill>
                <a:effectLst/>
                <a:latin typeface="Times New Roman"/>
                <a:ea typeface="Times New Roman"/>
              </a:rPr>
              <a:t>разбор</a:t>
            </a:r>
            <a:r>
              <a:rPr lang="ru-RU" spc="-20" dirty="0" smtClean="0">
                <a:solidFill>
                  <a:srgbClr val="FF0000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dirty="0" smtClean="0">
                <a:solidFill>
                  <a:srgbClr val="FF0000"/>
                </a:solidFill>
                <a:effectLst/>
                <a:latin typeface="Times New Roman"/>
                <a:ea typeface="Times New Roman"/>
              </a:rPr>
              <a:t>выделенных</a:t>
            </a:r>
            <a:r>
              <a:rPr lang="ru-RU" spc="-20" dirty="0" smtClean="0">
                <a:solidFill>
                  <a:srgbClr val="FF0000"/>
                </a:solidFill>
                <a:effectLst/>
                <a:latin typeface="Times New Roman"/>
                <a:ea typeface="Times New Roman"/>
              </a:rPr>
              <a:t> слов.</a:t>
            </a:r>
            <a:endParaRPr lang="ru-RU" dirty="0" smtClean="0">
              <a:solidFill>
                <a:srgbClr val="FF0000"/>
              </a:solidFill>
              <a:effectLst/>
              <a:latin typeface="Times New Roman"/>
              <a:ea typeface="Times New Roman"/>
            </a:endParaRPr>
          </a:p>
          <a:p>
            <a:pPr marL="1600200" lvl="3" indent="-228600" algn="l">
              <a:spcBef>
                <a:spcPts val="5"/>
              </a:spcBef>
              <a:spcAft>
                <a:spcPts val="0"/>
              </a:spcAft>
              <a:buSzPts val="1200"/>
              <a:buFont typeface="Times New Roman"/>
              <a:buAutoNum type="arabicPeriod"/>
              <a:tabLst>
                <a:tab pos="760095" algn="l"/>
              </a:tabLst>
            </a:pPr>
            <a:r>
              <a:rPr lang="ru-RU" dirty="0" smtClean="0">
                <a:solidFill>
                  <a:srgbClr val="FF0000"/>
                </a:solidFill>
                <a:effectLst/>
                <a:latin typeface="Times New Roman"/>
                <a:ea typeface="Times New Roman"/>
              </a:rPr>
              <a:t>По</a:t>
            </a:r>
            <a:r>
              <a:rPr lang="ru-RU" spc="-5" dirty="0" smtClean="0">
                <a:solidFill>
                  <a:srgbClr val="FF0000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dirty="0" smtClean="0">
                <a:solidFill>
                  <a:srgbClr val="FF0000"/>
                </a:solidFill>
                <a:effectLst/>
                <a:latin typeface="Times New Roman"/>
                <a:ea typeface="Times New Roman"/>
              </a:rPr>
              <a:t>толковому</a:t>
            </a:r>
            <a:r>
              <a:rPr lang="ru-RU" spc="-35" dirty="0" smtClean="0">
                <a:solidFill>
                  <a:srgbClr val="FF0000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dirty="0" smtClean="0">
                <a:solidFill>
                  <a:srgbClr val="FF0000"/>
                </a:solidFill>
                <a:effectLst/>
                <a:latin typeface="Times New Roman"/>
                <a:ea typeface="Times New Roman"/>
              </a:rPr>
              <a:t>словарю</a:t>
            </a:r>
            <a:r>
              <a:rPr lang="ru-RU" spc="-5" dirty="0" smtClean="0">
                <a:solidFill>
                  <a:srgbClr val="FF0000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dirty="0" smtClean="0">
                <a:solidFill>
                  <a:srgbClr val="FF0000"/>
                </a:solidFill>
                <a:effectLst/>
                <a:latin typeface="Times New Roman"/>
                <a:ea typeface="Times New Roman"/>
              </a:rPr>
              <a:t>определите</a:t>
            </a:r>
            <a:r>
              <a:rPr lang="ru-RU" spc="-5" dirty="0" smtClean="0">
                <a:solidFill>
                  <a:srgbClr val="FF0000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dirty="0" smtClean="0">
                <a:solidFill>
                  <a:srgbClr val="FF0000"/>
                </a:solidFill>
                <a:effectLst/>
                <a:latin typeface="Times New Roman"/>
                <a:ea typeface="Times New Roman"/>
              </a:rPr>
              <a:t>значение</a:t>
            </a:r>
            <a:r>
              <a:rPr lang="ru-RU" spc="-5" dirty="0" smtClean="0">
                <a:solidFill>
                  <a:srgbClr val="FF0000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dirty="0" smtClean="0">
                <a:solidFill>
                  <a:srgbClr val="FF0000"/>
                </a:solidFill>
                <a:effectLst/>
                <a:latin typeface="Times New Roman"/>
                <a:ea typeface="Times New Roman"/>
              </a:rPr>
              <a:t>слова</a:t>
            </a:r>
            <a:r>
              <a:rPr lang="ru-RU" spc="25" dirty="0" smtClean="0">
                <a:solidFill>
                  <a:srgbClr val="FF0000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b="1" i="1" spc="-10" dirty="0" smtClean="0">
                <a:solidFill>
                  <a:srgbClr val="FF0000"/>
                </a:solidFill>
                <a:effectLst/>
                <a:latin typeface="Times New Roman"/>
                <a:ea typeface="Times New Roman"/>
              </a:rPr>
              <a:t>достояние</a:t>
            </a:r>
            <a:r>
              <a:rPr lang="ru-RU" spc="-10" dirty="0" smtClean="0">
                <a:solidFill>
                  <a:srgbClr val="FF0000"/>
                </a:solidFill>
                <a:effectLst/>
                <a:latin typeface="Times New Roman"/>
                <a:ea typeface="Times New Roman"/>
              </a:rPr>
              <a:t>.</a:t>
            </a:r>
            <a:endParaRPr lang="ru-RU" dirty="0" smtClean="0">
              <a:solidFill>
                <a:srgbClr val="FF0000"/>
              </a:solidFill>
              <a:effectLst/>
              <a:latin typeface="Times New Roman"/>
              <a:ea typeface="Times New Roman"/>
            </a:endParaRPr>
          </a:p>
          <a:p>
            <a:pPr algn="ctr"/>
            <a:endParaRPr lang="ru-RU" sz="1400" b="1" dirty="0" smtClean="0">
              <a:solidFill>
                <a:srgbClr val="FF0000"/>
              </a:solidFill>
            </a:endParaRPr>
          </a:p>
          <a:p>
            <a:pPr algn="ctr"/>
            <a:endParaRPr lang="ru-RU" sz="1400" b="1" dirty="0">
              <a:solidFill>
                <a:srgbClr val="FF0000"/>
              </a:solidFill>
            </a:endParaRPr>
          </a:p>
          <a:p>
            <a:pPr algn="ctr"/>
            <a:endParaRPr lang="ru-RU" b="1" dirty="0" smtClean="0">
              <a:solidFill>
                <a:srgbClr val="FF0000"/>
              </a:solidFill>
            </a:endParaRPr>
          </a:p>
          <a:p>
            <a:pPr algn="ctr"/>
            <a:endParaRPr lang="ru-RU" b="1" dirty="0">
              <a:solidFill>
                <a:srgbClr val="FF0000"/>
              </a:solidFill>
            </a:endParaRPr>
          </a:p>
        </p:txBody>
      </p:sp>
      <p:pic>
        <p:nvPicPr>
          <p:cNvPr id="8" name="docshape654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762000"/>
            <a:ext cx="990600" cy="7200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02668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6301</TotalTime>
  <Words>870</Words>
  <Application>Microsoft Office PowerPoint</Application>
  <PresentationFormat>Экран (4:3)</PresentationFormat>
  <Paragraphs>155</Paragraphs>
  <Slides>11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Школа</dc:creator>
  <cp:lastModifiedBy>Школа</cp:lastModifiedBy>
  <cp:revision>43</cp:revision>
  <dcterms:created xsi:type="dcterms:W3CDTF">2021-12-06T16:46:00Z</dcterms:created>
  <dcterms:modified xsi:type="dcterms:W3CDTF">2022-02-01T14:44:37Z</dcterms:modified>
</cp:coreProperties>
</file>