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87" r:id="rId3"/>
    <p:sldId id="288" r:id="rId4"/>
    <p:sldId id="290" r:id="rId5"/>
    <p:sldId id="270" r:id="rId6"/>
    <p:sldId id="271" r:id="rId7"/>
    <p:sldId id="289" r:id="rId8"/>
    <p:sldId id="278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5FEF65-F393-4284-987E-9AB9555BC8B4}">
          <p14:sldIdLst>
            <p14:sldId id="277"/>
            <p14:sldId id="287"/>
            <p14:sldId id="288"/>
            <p14:sldId id="290"/>
            <p14:sldId id="270"/>
            <p14:sldId id="271"/>
            <p14:sldId id="289"/>
            <p14:sldId id="278"/>
            <p14:sldId id="280"/>
            <p14:sldId id="281"/>
            <p14:sldId id="282"/>
          </p14:sldIdLst>
        </p14:section>
        <p14:section name="Раздел без заголовка" id="{3BF86BB6-E271-4E97-A169-46C3B80E51E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206" autoAdjust="0"/>
  </p:normalViewPr>
  <p:slideViewPr>
    <p:cSldViewPr>
      <p:cViewPr varScale="1">
        <p:scale>
          <a:sx n="69" d="100"/>
          <a:sy n="69" d="100"/>
        </p:scale>
        <p:origin x="-119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0726-2BC9-4745-91A6-B79A44D6D67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616D-B1D0-4596-AC9C-EBE59D9EE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616D-B1D0-4596-AC9C-EBE59D9EE6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6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8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6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3F3F3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24690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5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3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8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3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5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7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8C2F-EE76-48C2-A3D1-17865A647B1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E0B8-739F-4DE4-A45E-FCED1A8C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3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mc-yurga.kuz-edu.ru/files/imc-yurga/%D0%9F%D0%B8%D1%81%D1%8C%D0%BC%D0%BE%20%D0%9C%D0%9F%20%D0%A0%D0%A4%20%D0%9E%D0%B1%20%D0%BE%D0%B1%D0%B5%D1%81%D0%BF%D0%B5%D1%87%D0%B5%D0%BD%D0%B8%D0%B8%20%D1%83%D1%87%D0%B5%D0%B1%D0%BD%D1%8B%D0%BC%D0%B8%20%D0%B8%D0%B7%D0%B4%D0%B0%D0%BD%D0%B8%D1%8F%D0%BC%D0%B8%20%D0%B2%202022-23%20%D1%83%D1%87%D0%B5%D0%B1%D0%BD%D0%BE%D0%BC%20%D0%B3%D0%BE%D0%B4%D1%83.do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7346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https://catherineasquithgallery.com/uploads/posts/2021-02/1613684132_37-p-fon-dlya-prezentatsii-list-bumagi-6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44411"/>
            <a:ext cx="9392848" cy="7920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97346"/>
            <a:ext cx="871296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Arial"/>
                <a:ea typeface="Times New Roman"/>
              </a:rPr>
              <a:t>Внедрение </a:t>
            </a:r>
            <a:r>
              <a:rPr lang="ru-RU" sz="2400" b="1" dirty="0">
                <a:solidFill>
                  <a:srgbClr val="0000FF"/>
                </a:solidFill>
                <a:latin typeface="Arial"/>
                <a:ea typeface="Times New Roman"/>
              </a:rPr>
              <a:t>ФГОС НОО и ФГОС ООО </a:t>
            </a:r>
            <a:r>
              <a:rPr lang="ru-RU" sz="2400" b="1" dirty="0" smtClean="0">
                <a:solidFill>
                  <a:srgbClr val="0000FF"/>
                </a:solidFill>
                <a:latin typeface="Arial"/>
                <a:ea typeface="Times New Roman"/>
              </a:rPr>
              <a:t>с </a:t>
            </a:r>
            <a:r>
              <a:rPr lang="ru-RU" sz="2400" b="1" dirty="0">
                <a:solidFill>
                  <a:srgbClr val="0000FF"/>
                </a:solidFill>
                <a:latin typeface="Arial"/>
                <a:ea typeface="Times New Roman"/>
              </a:rPr>
              <a:t>01.09.2022 г</a:t>
            </a:r>
            <a:r>
              <a:rPr lang="ru-RU" sz="2400" b="1" dirty="0" smtClean="0">
                <a:solidFill>
                  <a:srgbClr val="0000FF"/>
                </a:solidFill>
                <a:latin typeface="Arial"/>
                <a:ea typeface="Times New Roman"/>
              </a:rPr>
              <a:t>.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>
                <a:solidFill>
                  <a:srgbClr val="002060"/>
                </a:solidFill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утверждены </a:t>
            </a:r>
            <a:r>
              <a:rPr lang="ru-RU" sz="1600" i="1" dirty="0">
                <a:solidFill>
                  <a:srgbClr val="002060"/>
                </a:solidFill>
                <a:cs typeface="Times New Roman" panose="02020603050405020304" pitchFamily="18" charset="0"/>
              </a:rPr>
              <a:t>приказами </a:t>
            </a:r>
            <a:r>
              <a:rPr lang="ru-RU" sz="1600" i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Минпросвещения</a:t>
            </a:r>
            <a:r>
              <a:rPr lang="ru-RU" sz="16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cs typeface="Times New Roman" panose="02020603050405020304" pitchFamily="18" charset="0"/>
              </a:rPr>
              <a:t>России </a:t>
            </a:r>
          </a:p>
          <a:p>
            <a:pPr algn="ctr"/>
            <a:r>
              <a:rPr lang="ru-RU" sz="1600" i="1" dirty="0">
                <a:solidFill>
                  <a:srgbClr val="002060"/>
                </a:solidFill>
                <a:cs typeface="Times New Roman" panose="02020603050405020304" pitchFamily="18" charset="0"/>
              </a:rPr>
              <a:t>от 31 мая  2021 года №286 и от 31 мая 2021 года №</a:t>
            </a:r>
            <a:r>
              <a:rPr lang="ru-RU" sz="16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287)</a:t>
            </a:r>
            <a:endParaRPr lang="ru-RU" sz="16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ru-RU" b="0" i="0" dirty="0" smtClean="0">
              <a:solidFill>
                <a:srgbClr val="222222"/>
              </a:solidFill>
              <a:effectLst/>
              <a:latin typeface="Proxima Nova Rg Inner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ОБНОВЛЕННЫЕ ФГОС НОО, ООО СОГЛАСНО ПРИКАЗУ МИНИСТЕРСТВА ОБРАЗОВАНИЯ И НАУКИ ЧЕЧЕНСКОЙ РЕСПУБЛИКИ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19.01.2022г. № 36-п</a:t>
            </a:r>
          </a:p>
          <a:p>
            <a:pPr algn="ctr"/>
            <a:endParaRPr lang="ru-RU" sz="16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рием на обучение на 2022-2023 </a:t>
            </a:r>
            <a:r>
              <a:rPr lang="ru-RU" sz="240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40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1 класс обязательно по </a:t>
            </a:r>
            <a:r>
              <a:rPr lang="ru-RU" sz="2400" i="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обновленному</a:t>
            </a:r>
            <a:r>
              <a:rPr lang="ru-RU" sz="240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ФГОС НОО;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-2-4 классы – при наличии соответствующих условий и согласий родителей.</a:t>
            </a:r>
          </a:p>
          <a:p>
            <a:pPr algn="ctr"/>
            <a:endParaRPr lang="ru-RU" sz="2400" b="1" u="sng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ООО: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endParaRPr lang="ru-RU" sz="2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обновленным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6 - 9 классов - в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ФГОС ООО,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 приказом Министерства образования и науки Российской Федерации от 17 декабря 2010 года № 1897.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52976"/>
              </p:ext>
            </p:extLst>
          </p:nvPr>
        </p:nvGraphicFramePr>
        <p:xfrm>
          <a:off x="228600" y="-111767"/>
          <a:ext cx="8686800" cy="67117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2697"/>
                <a:gridCol w="1583703"/>
                <a:gridCol w="6903145"/>
                <a:gridCol w="107255"/>
              </a:tblGrid>
              <a:tr h="762001">
                <a:tc gridSpan="4">
                  <a:txBody>
                    <a:bodyPr/>
                    <a:lstStyle/>
                    <a:p>
                      <a:pPr marL="67310" marR="66040" algn="l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598930" algn="l"/>
                          <a:tab pos="2365375" algn="l"/>
                          <a:tab pos="3399155" algn="l"/>
                          <a:tab pos="4109720" algn="l"/>
                          <a:tab pos="4359275" algn="l"/>
                          <a:tab pos="512572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marR="66040" algn="ctr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598930" algn="l"/>
                          <a:tab pos="2365375" algn="l"/>
                          <a:tab pos="3399155" algn="l"/>
                          <a:tab pos="4109720" algn="l"/>
                          <a:tab pos="4359275" algn="l"/>
                          <a:tab pos="5125720" algn="l"/>
                        </a:tabLs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построения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текстом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упражнения учебника. </a:t>
                      </a:r>
                    </a:p>
                    <a:p>
                      <a:pPr marL="67310" marR="66040" algn="ctr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598930" algn="l"/>
                          <a:tab pos="2365375" algn="l"/>
                          <a:tab pos="3399155" algn="l"/>
                          <a:tab pos="4109720" algn="l"/>
                          <a:tab pos="4359275" algn="l"/>
                          <a:tab pos="5125720" algn="l"/>
                        </a:tabLst>
                      </a:pPr>
                      <a:r>
                        <a:rPr lang="ru-RU" sz="16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(Можно выбрать одно или несколько заданий из каждой группы)</a:t>
                      </a:r>
                      <a:endParaRPr lang="ru-RU" sz="1200" b="0" i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marR="66040" algn="l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598930" algn="l"/>
                          <a:tab pos="2365375" algn="l"/>
                          <a:tab pos="3399155" algn="l"/>
                          <a:tab pos="4109720" algn="l"/>
                          <a:tab pos="4359275" algn="l"/>
                          <a:tab pos="5125720" algn="l"/>
                        </a:tabLs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146">
                <a:tc>
                  <a:txBody>
                    <a:bodyPr/>
                    <a:lstStyle/>
                    <a:p>
                      <a:pPr marL="67310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 marR="234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600" b="1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marR="234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Планируем</a:t>
                      </a:r>
                      <a:r>
                        <a:rPr lang="ru-RU" sz="1600" b="1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en-US" sz="1600" b="1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indent="1270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600" b="1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езультаты</a:t>
                      </a:r>
                      <a:endParaRPr lang="ru-RU" sz="1600" b="1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indent="1270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0765" algn="l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40765" algn="l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lang="en-US" sz="1600" b="1" spc="-15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r>
                        <a:rPr lang="en-US" sz="1600" b="1" spc="-5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spc="-10" dirty="0" err="1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(учебные задачи)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5706">
                <a:tc>
                  <a:txBody>
                    <a:bodyPr/>
                    <a:lstStyle/>
                    <a:p>
                      <a:pPr marL="67310"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 marR="234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0485" marR="234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Предметные</a:t>
                      </a:r>
                      <a:r>
                        <a:rPr lang="en-US" sz="1600" b="0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15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220345" algn="l"/>
                        </a:tabLs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ts val="1315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1. 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en-US" sz="1600" b="1" spc="-15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орфографического</a:t>
                      </a:r>
                      <a:r>
                        <a:rPr lang="en-US" sz="1600" b="1" spc="-45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анализа</a:t>
                      </a:r>
                      <a:r>
                        <a:rPr lang="en-US" sz="1600" b="1" spc="-1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spc="-10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текста</a:t>
                      </a:r>
                      <a:r>
                        <a:rPr lang="en-US" sz="1600" b="1" spc="-1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4135" lvl="0" indent="0" algn="l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2.Применение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норм правописания самостоятельных частей речи с изученными орфограммами.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ts val="137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3.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Выполнение</a:t>
                      </a:r>
                      <a:r>
                        <a:rPr lang="en-US" sz="1600" b="1" spc="-25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морфемного</a:t>
                      </a:r>
                      <a:r>
                        <a:rPr lang="en-US" sz="1600" b="1" spc="-25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spc="-10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разбора</a:t>
                      </a:r>
                      <a:r>
                        <a:rPr lang="en-US" sz="1600" b="1" spc="-1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2230" lvl="0" indent="0" algn="l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4.Работа</a:t>
                      </a:r>
                      <a:r>
                        <a:rPr lang="ru-RU" sz="1600" b="1" spc="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="1" spc="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толковым</a:t>
                      </a:r>
                      <a:r>
                        <a:rPr lang="ru-RU" sz="1600" b="1" spc="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словарем</a:t>
                      </a:r>
                      <a:r>
                        <a:rPr lang="ru-RU" sz="1600" b="1" spc="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600" b="1" spc="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определению</a:t>
                      </a:r>
                      <a:r>
                        <a:rPr lang="ru-RU" sz="1600" b="1" spc="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лексического значения слова.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02">
                <a:tc>
                  <a:txBody>
                    <a:bodyPr/>
                    <a:lstStyle/>
                    <a:p>
                      <a:pPr marL="67310"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en-US" sz="1600" b="0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615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Предложенный текст ориентирован на формирование личностных результатов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обучения, 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связанных с развитием у обучающихся ответственного отношения к своему здоровью и установкой на здоровый образ </a:t>
                      </a:r>
                      <a:r>
                        <a:rPr lang="ru-RU" sz="1400" b="1" spc="-1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жизни</a:t>
                      </a:r>
                      <a:r>
                        <a:rPr lang="ru-RU" sz="1400" b="1" spc="-1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67310" marR="615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en-US" sz="1600" b="1" i="1" spc="-5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i="1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r>
                        <a:rPr lang="en-US" sz="1600" b="1" i="1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6040" lvl="0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1.Какова</a:t>
                      </a:r>
                      <a:r>
                        <a:rPr lang="ru-RU" sz="1600" spc="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мысль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текста?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ученым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освещать вопросы здорового образа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жизни?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6040" lvl="0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2.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нужно сделать, чтобы не упустить возможность прожить до ста лет?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2865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3.Объясните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называет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здоровье</a:t>
                      </a:r>
                      <a:r>
                        <a:rPr lang="ru-RU" sz="1600" spc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«бесценным</a:t>
                      </a:r>
                      <a:r>
                        <a:rPr lang="ru-RU" sz="1600" spc="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достоянием»?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ts val="136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4.Как</a:t>
                      </a:r>
                      <a:r>
                        <a:rPr lang="ru-RU" sz="16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понимаете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смысл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последнего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абзаца?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2230" lvl="0" indent="0" algn="l">
                        <a:lnSpc>
                          <a:spcPts val="16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5.Письменно</a:t>
                      </a:r>
                      <a:r>
                        <a:rPr lang="ru-RU" sz="1600" spc="18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ответьте</a:t>
                      </a:r>
                      <a:r>
                        <a:rPr lang="ru-RU" sz="1600" spc="1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600" spc="1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r>
                        <a:rPr lang="ru-RU" sz="1600" spc="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«Какой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отдых</a:t>
                      </a:r>
                      <a:r>
                        <a:rPr lang="ru-RU" sz="1600" spc="1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можно</a:t>
                      </a:r>
                      <a:r>
                        <a:rPr lang="ru-RU" sz="1600" spc="18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назвать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правильным?»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02090"/>
              </p:ext>
            </p:extLst>
          </p:nvPr>
        </p:nvGraphicFramePr>
        <p:xfrm>
          <a:off x="152400" y="457200"/>
          <a:ext cx="8686800" cy="601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8110"/>
                <a:gridCol w="6918690"/>
              </a:tblGrid>
              <a:tr h="6019800">
                <a:tc>
                  <a:txBody>
                    <a:bodyPr/>
                    <a:lstStyle/>
                    <a:p>
                      <a:pPr marL="704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04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04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04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en-US" sz="1800" spc="-1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u="sng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r>
                        <a:rPr lang="en-US" sz="2000" b="1" i="1" u="sng" spc="1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1" u="sng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2000" b="1" i="1" u="sng" spc="5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1" u="sng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r>
                        <a:rPr lang="en-US" sz="2000" b="1" i="1" u="sng" spc="-1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b="1" i="1" u="sng" spc="-1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b="1" u="sng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4135" lvl="0" indent="0" algn="just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1.На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основе текста напишите краткую памятку, включающую основные правила сохранения здоровья.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Универсальные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информацией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159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2. На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основе чего можно сделать вывод о достоверности или недостоверности информации, представленной в тексте?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Универсальные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</a:t>
                      </a:r>
                      <a:r>
                        <a:rPr lang="en-US" sz="2000" i="1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информацией</a:t>
                      </a:r>
                      <a:r>
                        <a:rPr lang="en-US" sz="2000" i="1" spc="-1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635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2034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3.Обсудите с одноклассником, что вы можете делать сегодня, чтобы в будущем сохранить здоровье?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Представьте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одноклассникам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Универсальные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общение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сотрудничество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59690" lvl="0" indent="0" algn="just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  <a:tabLst>
                          <a:tab pos="23558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4.Что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 помешать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ученику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соблюдать нормы здорового образа</a:t>
                      </a:r>
                      <a:r>
                        <a:rPr lang="ru-RU" sz="2000" spc="38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жизни</a:t>
                      </a:r>
                      <a:r>
                        <a:rPr lang="ru-RU" sz="2000" spc="39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школьника?</a:t>
                      </a:r>
                      <a:r>
                        <a:rPr lang="ru-RU" sz="2000" spc="26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Универсальные</a:t>
                      </a:r>
                      <a:r>
                        <a:rPr lang="en-US" sz="2000" i="1" spc="395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i="1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1800" i="0" spc="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i="1" spc="-3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самоорганизация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i="1" spc="-25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spc="-1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самоконтроль</a:t>
                      </a:r>
                      <a:r>
                        <a:rPr lang="en-US" sz="2000" i="1" spc="-1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64096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ГОТОВНОСТИ ОО К ВВЕДЕНИЮ ФГОС НОО и ФГОС ООО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приказу министерства образования и науки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Чеченской Республики от 19.01.2022г. №36-п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утверждены основные образовательные программы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;(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разработке, есть примерные </a:t>
            </a:r>
            <a:r>
              <a:rPr lang="ru-RU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ООПы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рабочем столе в компьютерах у членов рабочей группы, рассматриваются, изучаются. ООП НОО будет утвержден в конце марта 2022)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(локальные акты) образовательной организации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приведена в соответствие с требованиями обновленных ФГОС (Правила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граждан на обучение, Положение о порядке зачета результатов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обучающимися учебных предметов, Положение о языках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Положение, регламентирующее режим занятий обучающихся,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текущем контроле успеваемости и промежуточной аттестации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Положение о порядке зачета результатов освоения обучающимися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предметов, Положение об организации обучения лиц с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здоровья, режим занятий, финансирование,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и т.п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.);(в разработке, планируется завершение и утверждение 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 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2022 в части, касающейся начальной школы до 1 апреля 2022, остальное – до 1 сентября 2022)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требованиями обновленных ФГОС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характеристики, должностные инструкции работников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.);(в разработке, планируется завершение и утверждение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части, касающейся начальной школы до 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2022, остальное – до 1 сентября 2022)</a:t>
            </a:r>
            <a:endParaRPr lang="ru-RU" sz="1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668" y="0"/>
            <a:ext cx="927218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список учебников, учебных пособий; информационно-цифровых ресурсов, используемых в образовательном процессе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обновленными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  <a:r>
              <a:rPr lang="ru-RU" sz="1600" dirty="0"/>
              <a:t> </a:t>
            </a:r>
            <a:r>
              <a:rPr lang="ru-RU" sz="1400" i="1" dirty="0"/>
              <a:t> </a:t>
            </a:r>
            <a:r>
              <a:rPr lang="ru-RU" sz="1400" i="1" dirty="0" smtClean="0"/>
              <a:t>(</a:t>
            </a:r>
            <a:r>
              <a:rPr lang="ru-RU" sz="1400" i="1" dirty="0" smtClean="0">
                <a:solidFill>
                  <a:srgbClr val="0000FF"/>
                </a:solidFill>
                <a:hlinkClick r:id="rId2"/>
              </a:rPr>
              <a:t>письмо </a:t>
            </a:r>
            <a:r>
              <a:rPr lang="ru-RU" sz="1400" i="1" dirty="0">
                <a:solidFill>
                  <a:srgbClr val="0000FF"/>
                </a:solidFill>
                <a:hlinkClick r:id="rId2"/>
              </a:rPr>
              <a:t>Министерства просвещения Российской Федерации от 11.11.2021 года № 03-1899 «Об обеспечении учебными изданиями (учебниками и учебными пособиями) обучающихся в 2022/23 учебном году</a:t>
            </a:r>
            <a:r>
              <a:rPr lang="ru-RU" sz="1400" i="1" dirty="0" smtClean="0">
                <a:solidFill>
                  <a:srgbClr val="0000FF"/>
                </a:solidFill>
                <a:hlinkClick r:id="rId2"/>
              </a:rPr>
              <a:t>»</a:t>
            </a:r>
            <a:r>
              <a:rPr lang="ru-RU" sz="1400" i="1" dirty="0">
                <a:solidFill>
                  <a:srgbClr val="0000FF"/>
                </a:solidFill>
              </a:rPr>
              <a:t> в период перехода на обновленные ФГОС 2021 могут быть использованы любые учебно-методические комплекты, включенные в федеральный перечень </a:t>
            </a:r>
            <a:r>
              <a:rPr lang="ru-RU" sz="1400" i="1" dirty="0" smtClean="0">
                <a:solidFill>
                  <a:srgbClr val="0000FF"/>
                </a:solidFill>
              </a:rPr>
              <a:t>учебников.</a:t>
            </a:r>
            <a:r>
              <a:rPr lang="ru-RU" sz="1400" b="1" i="1" dirty="0" smtClean="0">
                <a:solidFill>
                  <a:srgbClr val="0000FF"/>
                </a:solidFill>
              </a:rPr>
              <a:t> Заказ </a:t>
            </a:r>
            <a:r>
              <a:rPr lang="ru-RU" sz="1400" b="1" i="1" dirty="0">
                <a:solidFill>
                  <a:srgbClr val="0000FF"/>
                </a:solidFill>
              </a:rPr>
              <a:t>учебников на 2022/23 учебный год будет осуществляться по действующему ФПУ,</a:t>
            </a:r>
            <a:r>
              <a:rPr lang="ru-RU" sz="1400" i="1" dirty="0">
                <a:solidFill>
                  <a:srgbClr val="0000FF"/>
                </a:solidFill>
              </a:rPr>
              <a:t> так как</a:t>
            </a:r>
            <a:r>
              <a:rPr lang="ru-RU" sz="1400" b="1" i="1" dirty="0">
                <a:solidFill>
                  <a:srgbClr val="0000FF"/>
                </a:solidFill>
              </a:rPr>
              <a:t> </a:t>
            </a:r>
            <a:r>
              <a:rPr lang="ru-RU" sz="1400" i="1" dirty="0">
                <a:solidFill>
                  <a:srgbClr val="0000FF"/>
                </a:solidFill>
              </a:rPr>
              <a:t>обновленный ФПУ ожидается </a:t>
            </a:r>
            <a:r>
              <a:rPr lang="ru-RU" sz="1400" i="1" dirty="0" smtClean="0">
                <a:solidFill>
                  <a:srgbClr val="0000FF"/>
                </a:solidFill>
              </a:rPr>
              <a:t>позже</a:t>
            </a:r>
            <a:r>
              <a:rPr lang="ru-RU" sz="1400" i="1" dirty="0" smtClean="0">
                <a:solidFill>
                  <a:srgbClr val="0000FF"/>
                </a:solidFill>
              </a:rPr>
              <a:t>. </a:t>
            </a:r>
            <a:r>
              <a:rPr lang="ru-RU" sz="1400" b="1" dirty="0" smtClean="0">
                <a:solidFill>
                  <a:srgbClr val="FF0000"/>
                </a:solidFill>
              </a:rPr>
              <a:t>(Приказ об утверждении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информационно-цифровых ресурсах,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в образовательном процессе в соответствии с обновленными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ФГОС)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доступность использования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информационно-методических ресурсов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;(Приказ об  обеспечении доступа к информационно-методическим ресурсам для участников </a:t>
            </a:r>
            <a:r>
              <a:rPr lang="ru-RU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образов.отношений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оптимальная для реализации модель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обеспечивающая организацию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(например, модель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учреждением  дополнительного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);(Договоры с учреждениями </a:t>
            </a:r>
            <a:r>
              <a:rPr lang="ru-RU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доп.образования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методической работы,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обеспечивающей сопровождение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обновленных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(Дорожная карта включает методическую работу)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всех учителей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учителей-предметников, реализующих рабочие программы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 и других педагогических работников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(План-график  повышения квалификации, заявки)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кадровые, финансовые,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условия реализации основной образовательной программы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основного общего образования в соответствии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обновленных ФГОС.</a:t>
            </a:r>
          </a:p>
        </p:txBody>
      </p:sp>
    </p:spTree>
    <p:extLst>
      <p:ext uri="{BB962C8B-B14F-4D97-AF65-F5344CB8AC3E}">
        <p14:creationId xmlns:p14="http://schemas.microsoft.com/office/powerpoint/2010/main" val="31110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35870"/>
              </p:ext>
            </p:extLst>
          </p:nvPr>
        </p:nvGraphicFramePr>
        <p:xfrm>
          <a:off x="251520" y="988290"/>
          <a:ext cx="8496943" cy="3376814"/>
        </p:xfrm>
        <a:graphic>
          <a:graphicData uri="http://schemas.openxmlformats.org/drawingml/2006/table">
            <a:tbl>
              <a:tblPr/>
              <a:tblGrid>
                <a:gridCol w="2880320"/>
                <a:gridCol w="1872208"/>
                <a:gridCol w="3744415"/>
              </a:tblGrid>
              <a:tr h="33768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системы мониторинга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образовательных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к реализации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обновленных ФГОС (зеленая, желтая,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красная зоны)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 февраль 2022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ЧР,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ДПО «ИРО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ЧР»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перечень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образований с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низким уровнем готовности к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введению обновленных ФГОС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79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atherineasquithgallery.com/uploads/posts/2021-02/1613684132_37-p-fon-dlya-prezentatsii-list-bumagi-6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038" y="-1107504"/>
            <a:ext cx="9361040" cy="81392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39662" y="995670"/>
            <a:ext cx="830376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Дорожная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перехода на новые ФГОС НОО и ООО (ноябрь-декабрь);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Обсуждения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педсоветах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(протоколы).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рабочей группы по переходу на новые ФГОС НОО и ООО; (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желательно, чтобы возглавил директор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Приказ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дорожной карты перехода на новые ФГОС НОО и ООО;</a:t>
            </a:r>
          </a:p>
          <a:p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Положение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рабочей группе по введению и реализации ФГОС НОО и ООО;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Ознакомление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планом перехода на новые стандарты (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общешкольного собрания);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Приказ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методического сопровождения педагогов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(Перед тем как поручить педагогам разрабатывать рабочие программы, обязательно провести обучающие занятия. Рассказать о новых требованиях к этим документам, показать способы работы с ними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результаты работы  в справках, протоколах заседаний МО и т.д.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atherineasquithgallery.com/uploads/posts/2021-02/1613684132_37-p-fon-dlya-prezentatsii-list-bumagi-6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772" y="-1221044"/>
            <a:ext cx="9469560" cy="8109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11266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проект  ООП НОО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1 апреля 2022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разместить на сайте школы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педагогический совет в августе 2022г.(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новые стандарты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(протокол);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приказом ООП НОО, ООО до 1 сентября 2022г.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локальных актов на соответствие новым требованиям: Положение о текущем контроле и промежуточной аттестации , Положение об индивидуальном учебном плане, Положение о системе оценивания и т.д., внесение изменения в должностные инструкции.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кадровых и материальных ресурсов: (новые ФГОС содержат дополнительные требования к условиям реализации программы, оснащению, в том числе в области ИКТ)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(аналитическая справка);</a:t>
            </a: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согласий от родителей 2-4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обучение по новым стандартам, сбор заявлений об обучении родному языку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01.08.2022г).</a:t>
            </a: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.Организация повышение квалификации всеми педагогами 1-4, 5 классов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01.09.2022г.)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014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реугольник 18">
            <a:extLst>
              <a:ext uri="{FF2B5EF4-FFF2-40B4-BE49-F238E27FC236}">
                <a16:creationId xmlns="" xmlns:a16="http://schemas.microsoft.com/office/drawing/2014/main" id="{ED635E89-D809-534F-BA05-CC2050AF043E}"/>
              </a:ext>
            </a:extLst>
          </p:cNvPr>
          <p:cNvSpPr/>
          <p:nvPr/>
        </p:nvSpPr>
        <p:spPr>
          <a:xfrm rot="10800000">
            <a:off x="6599684" y="1814091"/>
            <a:ext cx="2184785" cy="424847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43403" y="6492875"/>
            <a:ext cx="1600597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E3C7ED-0209-4B63-B23B-AFC019DD3DDB}"/>
              </a:ext>
            </a:extLst>
          </p:cNvPr>
          <p:cNvSpPr txBox="1"/>
          <p:nvPr/>
        </p:nvSpPr>
        <p:spPr>
          <a:xfrm>
            <a:off x="1259632" y="81571"/>
            <a:ext cx="514857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</a:t>
            </a:r>
          </a:p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ФГОС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C9118A6F-CC8D-8F4A-BBC9-317495F23B34}"/>
              </a:ext>
            </a:extLst>
          </p:cNvPr>
          <p:cNvCxnSpPr/>
          <p:nvPr/>
        </p:nvCxnSpPr>
        <p:spPr>
          <a:xfrm>
            <a:off x="855256" y="1049695"/>
            <a:ext cx="4126288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0A5F637-A5B1-3F4F-B301-5193C9E55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2" y="5003089"/>
            <a:ext cx="679846" cy="87387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2B1B732-3D81-E04C-A15C-6F398057AA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4" y="2511247"/>
            <a:ext cx="679846" cy="8816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8C86334-52E5-6245-9441-A8E826B03339}"/>
              </a:ext>
            </a:extLst>
          </p:cNvPr>
          <p:cNvSpPr txBox="1"/>
          <p:nvPr/>
        </p:nvSpPr>
        <p:spPr>
          <a:xfrm>
            <a:off x="1060825" y="5011764"/>
            <a:ext cx="2406343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Апробация примерных рабочих программ с сентября 2021 по апрель 2022 г.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61B4A80-E11A-844E-89F1-A15688B7D501}"/>
              </a:ext>
            </a:extLst>
          </p:cNvPr>
          <p:cNvSpPr/>
          <p:nvPr/>
        </p:nvSpPr>
        <p:spPr>
          <a:xfrm>
            <a:off x="924538" y="2527730"/>
            <a:ext cx="2711358" cy="226942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34290" rIns="68580" bIns="34290" rtlCol="0" anchor="ctr"/>
          <a:lstStyle/>
          <a:p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Единый информационный ресурс </a:t>
            </a:r>
            <a:r>
              <a:rPr lang="en-US" sz="1800" b="1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edsoo.ru</a:t>
            </a: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размещение методических материалов,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конструктор рабочих программ</a:t>
            </a:r>
            <a:endParaRPr lang="en-US" sz="18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691" y="704820"/>
            <a:ext cx="8539777" cy="110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7" y="1814092"/>
            <a:ext cx="5431754" cy="471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85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93" y="548978"/>
            <a:ext cx="3429762" cy="1648888"/>
            <a:chOff x="340042" y="987742"/>
            <a:chExt cx="2817495" cy="1226820"/>
          </a:xfrm>
        </p:grpSpPr>
        <p:sp>
          <p:nvSpPr>
            <p:cNvPr id="3" name="object 3"/>
            <p:cNvSpPr/>
            <p:nvPr/>
          </p:nvSpPr>
          <p:spPr>
            <a:xfrm>
              <a:off x="354329" y="1002030"/>
              <a:ext cx="2788920" cy="1198245"/>
            </a:xfrm>
            <a:custGeom>
              <a:avLst/>
              <a:gdLst/>
              <a:ahLst/>
              <a:cxnLst/>
              <a:rect l="l" t="t" r="r" b="b"/>
              <a:pathLst>
                <a:path w="2788920" h="1198245">
                  <a:moveTo>
                    <a:pt x="2189988" y="0"/>
                  </a:moveTo>
                  <a:lnTo>
                    <a:pt x="0" y="0"/>
                  </a:lnTo>
                  <a:lnTo>
                    <a:pt x="598932" y="598932"/>
                  </a:lnTo>
                  <a:lnTo>
                    <a:pt x="0" y="1197864"/>
                  </a:lnTo>
                  <a:lnTo>
                    <a:pt x="2189988" y="1197864"/>
                  </a:lnTo>
                  <a:lnTo>
                    <a:pt x="2788920" y="598932"/>
                  </a:lnTo>
                  <a:lnTo>
                    <a:pt x="2189988" y="0"/>
                  </a:lnTo>
                  <a:close/>
                </a:path>
              </a:pathLst>
            </a:custGeom>
            <a:solidFill>
              <a:srgbClr val="043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4329" y="1002030"/>
              <a:ext cx="2788920" cy="1198245"/>
            </a:xfrm>
            <a:custGeom>
              <a:avLst/>
              <a:gdLst/>
              <a:ahLst/>
              <a:cxnLst/>
              <a:rect l="l" t="t" r="r" b="b"/>
              <a:pathLst>
                <a:path w="2788920" h="1198245">
                  <a:moveTo>
                    <a:pt x="0" y="0"/>
                  </a:moveTo>
                  <a:lnTo>
                    <a:pt x="2189988" y="0"/>
                  </a:lnTo>
                  <a:lnTo>
                    <a:pt x="2788920" y="598932"/>
                  </a:lnTo>
                  <a:lnTo>
                    <a:pt x="2189988" y="1197864"/>
                  </a:lnTo>
                  <a:lnTo>
                    <a:pt x="0" y="1197864"/>
                  </a:lnTo>
                  <a:lnTo>
                    <a:pt x="598932" y="59893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3F3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08761" y="1192225"/>
            <a:ext cx="2434488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01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3F3F3"/>
                </a:solidFill>
                <a:latin typeface="Arial Narrow"/>
                <a:cs typeface="Arial Narrow"/>
              </a:rPr>
              <a:t>Ключевая</a:t>
            </a:r>
            <a:endParaRPr sz="2800" dirty="0">
              <a:latin typeface="Arial Narrow"/>
              <a:cs typeface="Arial Narrow"/>
            </a:endParaRPr>
          </a:p>
          <a:p>
            <a:pPr marL="12700" marR="5080" algn="ctr">
              <a:lnSpc>
                <a:spcPts val="1860"/>
              </a:lnSpc>
              <a:spcBef>
                <a:spcPts val="165"/>
              </a:spcBef>
            </a:pPr>
            <a:r>
              <a:rPr sz="2800" b="1" spc="-10" dirty="0">
                <a:solidFill>
                  <a:srgbClr val="F3F3F3"/>
                </a:solidFill>
                <a:latin typeface="Arial Narrow"/>
                <a:cs typeface="Arial Narrow"/>
              </a:rPr>
              <a:t>педагогическая задача</a:t>
            </a:r>
            <a:r>
              <a:rPr sz="2800" spc="-10" dirty="0">
                <a:solidFill>
                  <a:srgbClr val="F3F3F3"/>
                </a:solidFill>
                <a:latin typeface="Arial Narrow"/>
                <a:cs typeface="Arial Narrow"/>
              </a:rPr>
              <a:t>:</a:t>
            </a:r>
            <a:endParaRPr sz="2800" dirty="0">
              <a:latin typeface="Arial Narrow"/>
              <a:cs typeface="Arial Narrow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24637" y="457200"/>
            <a:ext cx="5993765" cy="1859768"/>
            <a:chOff x="2740342" y="1089850"/>
            <a:chExt cx="5993765" cy="1022350"/>
          </a:xfrm>
        </p:grpSpPr>
        <p:sp>
          <p:nvSpPr>
            <p:cNvPr id="7" name="object 7"/>
            <p:cNvSpPr/>
            <p:nvPr/>
          </p:nvSpPr>
          <p:spPr>
            <a:xfrm>
              <a:off x="2754629" y="1104138"/>
              <a:ext cx="5965190" cy="993775"/>
            </a:xfrm>
            <a:custGeom>
              <a:avLst/>
              <a:gdLst/>
              <a:ahLst/>
              <a:cxnLst/>
              <a:rect l="l" t="t" r="r" b="b"/>
              <a:pathLst>
                <a:path w="5965190" h="993775">
                  <a:moveTo>
                    <a:pt x="5468112" y="0"/>
                  </a:moveTo>
                  <a:lnTo>
                    <a:pt x="0" y="0"/>
                  </a:lnTo>
                  <a:lnTo>
                    <a:pt x="496823" y="496824"/>
                  </a:lnTo>
                  <a:lnTo>
                    <a:pt x="0" y="993648"/>
                  </a:lnTo>
                  <a:lnTo>
                    <a:pt x="5468112" y="993648"/>
                  </a:lnTo>
                  <a:lnTo>
                    <a:pt x="5964936" y="496824"/>
                  </a:lnTo>
                  <a:lnTo>
                    <a:pt x="5468112" y="0"/>
                  </a:lnTo>
                  <a:close/>
                </a:path>
              </a:pathLst>
            </a:custGeom>
            <a:solidFill>
              <a:srgbClr val="CCCED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54629" y="1104138"/>
              <a:ext cx="5965190" cy="993775"/>
            </a:xfrm>
            <a:custGeom>
              <a:avLst/>
              <a:gdLst/>
              <a:ahLst/>
              <a:cxnLst/>
              <a:rect l="l" t="t" r="r" b="b"/>
              <a:pathLst>
                <a:path w="5965190" h="993775">
                  <a:moveTo>
                    <a:pt x="0" y="0"/>
                  </a:moveTo>
                  <a:lnTo>
                    <a:pt x="5468112" y="0"/>
                  </a:lnTo>
                  <a:lnTo>
                    <a:pt x="5964936" y="496824"/>
                  </a:lnTo>
                  <a:lnTo>
                    <a:pt x="5468112" y="993648"/>
                  </a:lnTo>
                  <a:lnTo>
                    <a:pt x="0" y="993648"/>
                  </a:lnTo>
                  <a:lnTo>
                    <a:pt x="496823" y="496824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CCE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18039" y="533737"/>
            <a:ext cx="487553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lang="ru-RU" sz="3600" b="1" dirty="0" err="1">
                <a:solidFill>
                  <a:srgbClr val="FF0000"/>
                </a:solidFill>
                <a:latin typeface="Arial Narrow"/>
                <a:cs typeface="Arial Narrow"/>
              </a:rPr>
              <a:t>С</a:t>
            </a:r>
            <a:r>
              <a:rPr sz="3600" b="1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оздание</a:t>
            </a:r>
            <a:r>
              <a:rPr sz="3600" b="1" spc="-65" dirty="0" smtClean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3600" b="1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условий</a:t>
            </a:r>
            <a:r>
              <a:rPr lang="ru-RU" sz="3600" b="1" dirty="0" smtClean="0">
                <a:solidFill>
                  <a:srgbClr val="FF0000"/>
                </a:solidFill>
                <a:latin typeface="Arial Narrow"/>
                <a:cs typeface="Arial Narrow"/>
              </a:rPr>
              <a:t>,</a:t>
            </a:r>
            <a:r>
              <a:rPr sz="3600" b="1" spc="-55" dirty="0" smtClean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3600" b="1" dirty="0">
                <a:solidFill>
                  <a:srgbClr val="FF0000"/>
                </a:solidFill>
                <a:latin typeface="Arial Narrow"/>
                <a:cs typeface="Arial Narrow"/>
              </a:rPr>
              <a:t>инициирующих</a:t>
            </a:r>
            <a:r>
              <a:rPr sz="3600" b="1" spc="-5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3600" b="1" dirty="0" err="1">
                <a:solidFill>
                  <a:srgbClr val="FF0000"/>
                </a:solidFill>
                <a:latin typeface="Arial Narrow"/>
                <a:cs typeface="Arial Narrow"/>
              </a:rPr>
              <a:t>действие</a:t>
            </a:r>
            <a:r>
              <a:rPr sz="3600" b="1" spc="-6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3600" b="1" spc="-10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обучающегося</a:t>
            </a:r>
            <a:endParaRPr sz="3600" b="1" dirty="0">
              <a:solidFill>
                <a:srgbClr val="FF0000"/>
              </a:solidFill>
              <a:latin typeface="Arial Narrow"/>
              <a:cs typeface="Arial Narrow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57974" y="2487358"/>
            <a:ext cx="2886075" cy="742315"/>
            <a:chOff x="557974" y="2487358"/>
            <a:chExt cx="2886075" cy="742315"/>
          </a:xfrm>
        </p:grpSpPr>
        <p:sp>
          <p:nvSpPr>
            <p:cNvPr id="11" name="object 11"/>
            <p:cNvSpPr/>
            <p:nvPr/>
          </p:nvSpPr>
          <p:spPr>
            <a:xfrm>
              <a:off x="572262" y="2501645"/>
              <a:ext cx="2857500" cy="713740"/>
            </a:xfrm>
            <a:custGeom>
              <a:avLst/>
              <a:gdLst/>
              <a:ahLst/>
              <a:cxnLst/>
              <a:rect l="l" t="t" r="r" b="b"/>
              <a:pathLst>
                <a:path w="2857500" h="713739">
                  <a:moveTo>
                    <a:pt x="2857500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2857500" y="713231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043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2262" y="2501645"/>
              <a:ext cx="2857500" cy="713740"/>
            </a:xfrm>
            <a:custGeom>
              <a:avLst/>
              <a:gdLst/>
              <a:ahLst/>
              <a:cxnLst/>
              <a:rect l="l" t="t" r="r" b="b"/>
              <a:pathLst>
                <a:path w="2857500" h="713739">
                  <a:moveTo>
                    <a:pt x="0" y="713231"/>
                  </a:moveTo>
                  <a:lnTo>
                    <a:pt x="2857500" y="713231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713231"/>
                  </a:lnTo>
                  <a:close/>
                </a:path>
              </a:pathLst>
            </a:custGeom>
            <a:ln w="28575">
              <a:solidFill>
                <a:srgbClr val="032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8761" y="2566542"/>
            <a:ext cx="25831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3F3F3"/>
                </a:solidFill>
                <a:latin typeface="Arial Narrow"/>
                <a:cs typeface="Arial Narrow"/>
              </a:rPr>
              <a:t>Системно-деятельностный</a:t>
            </a:r>
            <a:endParaRPr sz="1800" dirty="0">
              <a:latin typeface="Arial Narrow"/>
              <a:cs typeface="Arial Narrow"/>
            </a:endParaRPr>
          </a:p>
          <a:p>
            <a:pPr marL="635" algn="ctr">
              <a:lnSpc>
                <a:spcPct val="100000"/>
              </a:lnSpc>
            </a:pPr>
            <a:r>
              <a:rPr sz="1800" b="1" spc="-10" dirty="0">
                <a:solidFill>
                  <a:srgbClr val="F3F3F3"/>
                </a:solidFill>
                <a:latin typeface="Arial Narrow"/>
                <a:cs typeface="Arial Narrow"/>
              </a:rPr>
              <a:t>подход</a:t>
            </a:r>
            <a:endParaRPr sz="1800" dirty="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646" y="3358134"/>
            <a:ext cx="2786380" cy="753110"/>
          </a:xfrm>
          <a:prstGeom prst="rect">
            <a:avLst/>
          </a:prstGeom>
          <a:solidFill>
            <a:srgbClr val="FFCA73"/>
          </a:solidFill>
          <a:ln w="28575">
            <a:solidFill>
              <a:srgbClr val="043C56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271780" marR="226060" indent="-41275">
              <a:lnSpc>
                <a:spcPts val="1939"/>
              </a:lnSpc>
              <a:spcBef>
                <a:spcPts val="1015"/>
              </a:spcBef>
            </a:pPr>
            <a:r>
              <a:rPr sz="1800" b="1" dirty="0">
                <a:solidFill>
                  <a:srgbClr val="03295C"/>
                </a:solidFill>
                <a:latin typeface="Arial Narrow"/>
                <a:cs typeface="Arial Narrow"/>
              </a:rPr>
              <a:t>Личностные</a:t>
            </a:r>
            <a:r>
              <a:rPr sz="1800" b="1" spc="-20" dirty="0">
                <a:solidFill>
                  <a:srgbClr val="03295C"/>
                </a:solidFill>
                <a:latin typeface="Arial Narrow"/>
                <a:cs typeface="Arial Narrow"/>
              </a:rPr>
              <a:t> </a:t>
            </a:r>
            <a:r>
              <a:rPr sz="1800" b="1" spc="-10" dirty="0">
                <a:solidFill>
                  <a:srgbClr val="03295C"/>
                </a:solidFill>
                <a:latin typeface="Arial Narrow"/>
                <a:cs typeface="Arial Narrow"/>
              </a:rPr>
              <a:t>результаты </a:t>
            </a:r>
            <a:r>
              <a:rPr sz="1800" b="1" dirty="0">
                <a:solidFill>
                  <a:srgbClr val="03295C"/>
                </a:solidFill>
                <a:latin typeface="Arial Narrow"/>
                <a:cs typeface="Arial Narrow"/>
              </a:rPr>
              <a:t>(ценности</a:t>
            </a:r>
            <a:r>
              <a:rPr sz="1800" b="1" spc="5" dirty="0">
                <a:solidFill>
                  <a:srgbClr val="03295C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03295C"/>
                </a:solidFill>
                <a:latin typeface="Arial Narrow"/>
                <a:cs typeface="Arial Narrow"/>
              </a:rPr>
              <a:t>и</a:t>
            </a:r>
            <a:r>
              <a:rPr sz="1800" b="1" spc="-5" dirty="0">
                <a:solidFill>
                  <a:srgbClr val="03295C"/>
                </a:solidFill>
                <a:latin typeface="Arial Narrow"/>
                <a:cs typeface="Arial Narrow"/>
              </a:rPr>
              <a:t> </a:t>
            </a:r>
            <a:r>
              <a:rPr sz="1800" b="1" spc="-10" dirty="0">
                <a:solidFill>
                  <a:srgbClr val="03295C"/>
                </a:solidFill>
                <a:latin typeface="Arial Narrow"/>
                <a:cs typeface="Arial Narrow"/>
              </a:rPr>
              <a:t>мотивация)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646" y="4216146"/>
            <a:ext cx="2786380" cy="751840"/>
          </a:xfrm>
          <a:prstGeom prst="rect">
            <a:avLst/>
          </a:prstGeom>
          <a:solidFill>
            <a:srgbClr val="FFCA73"/>
          </a:solidFill>
          <a:ln w="28575">
            <a:solidFill>
              <a:srgbClr val="043C56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760"/>
              </a:spcBef>
            </a:pPr>
            <a:r>
              <a:rPr sz="1800" b="1" spc="-10" dirty="0">
                <a:solidFill>
                  <a:srgbClr val="03295C"/>
                </a:solidFill>
                <a:latin typeface="Arial Narrow"/>
                <a:cs typeface="Arial Narrow"/>
              </a:rPr>
              <a:t>Метапредметные</a:t>
            </a:r>
            <a:endParaRPr sz="1800">
              <a:latin typeface="Arial Narrow"/>
              <a:cs typeface="Arial Narrow"/>
            </a:endParaRPr>
          </a:p>
          <a:p>
            <a:pPr algn="ctr">
              <a:lnSpc>
                <a:spcPts val="2050"/>
              </a:lnSpc>
            </a:pPr>
            <a:r>
              <a:rPr sz="1800" b="1" dirty="0">
                <a:solidFill>
                  <a:srgbClr val="03295C"/>
                </a:solidFill>
                <a:latin typeface="Arial Narrow"/>
                <a:cs typeface="Arial Narrow"/>
              </a:rPr>
              <a:t>результаты («soft</a:t>
            </a:r>
            <a:r>
              <a:rPr sz="1800" b="1" spc="-20" dirty="0">
                <a:solidFill>
                  <a:srgbClr val="03295C"/>
                </a:solidFill>
                <a:latin typeface="Arial Narrow"/>
                <a:cs typeface="Arial Narrow"/>
              </a:rPr>
              <a:t> </a:t>
            </a:r>
            <a:r>
              <a:rPr sz="1800" b="1" spc="-10" dirty="0">
                <a:solidFill>
                  <a:srgbClr val="03295C"/>
                </a:solidFill>
                <a:latin typeface="Arial Narrow"/>
                <a:cs typeface="Arial Narrow"/>
              </a:rPr>
              <a:t>skills»)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8646" y="5072634"/>
            <a:ext cx="2786380" cy="753110"/>
          </a:xfrm>
          <a:prstGeom prst="rect">
            <a:avLst/>
          </a:prstGeom>
          <a:solidFill>
            <a:srgbClr val="FFCA73"/>
          </a:solidFill>
          <a:ln w="28575">
            <a:solidFill>
              <a:srgbClr val="043C56"/>
            </a:solidFill>
          </a:ln>
        </p:spPr>
        <p:txBody>
          <a:bodyPr vert="horz" wrap="square" lIns="0" tIns="221615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745"/>
              </a:spcBef>
            </a:pPr>
            <a:r>
              <a:rPr sz="1800" b="1" dirty="0">
                <a:solidFill>
                  <a:srgbClr val="03295C"/>
                </a:solidFill>
                <a:latin typeface="Arial Narrow"/>
                <a:cs typeface="Arial Narrow"/>
              </a:rPr>
              <a:t>Предметные</a:t>
            </a:r>
            <a:r>
              <a:rPr sz="1800" b="1" spc="-10" dirty="0">
                <a:solidFill>
                  <a:srgbClr val="03295C"/>
                </a:solidFill>
                <a:latin typeface="Arial Narrow"/>
                <a:cs typeface="Arial Narrow"/>
              </a:rPr>
              <a:t> результаты</a:t>
            </a:r>
            <a:endParaRPr sz="1800">
              <a:latin typeface="Arial Narrow"/>
              <a:cs typeface="Arial Narrow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486846" y="3343846"/>
            <a:ext cx="4100829" cy="781685"/>
            <a:chOff x="4486846" y="3343846"/>
            <a:chExt cx="4100829" cy="781685"/>
          </a:xfrm>
        </p:grpSpPr>
        <p:sp>
          <p:nvSpPr>
            <p:cNvPr id="18" name="object 18"/>
            <p:cNvSpPr/>
            <p:nvPr/>
          </p:nvSpPr>
          <p:spPr>
            <a:xfrm>
              <a:off x="4501134" y="3358134"/>
              <a:ext cx="4072254" cy="753110"/>
            </a:xfrm>
            <a:custGeom>
              <a:avLst/>
              <a:gdLst/>
              <a:ahLst/>
              <a:cxnLst/>
              <a:rect l="l" t="t" r="r" b="b"/>
              <a:pathLst>
                <a:path w="4072254" h="753110">
                  <a:moveTo>
                    <a:pt x="0" y="752856"/>
                  </a:moveTo>
                  <a:lnTo>
                    <a:pt x="4072127" y="752856"/>
                  </a:lnTo>
                  <a:lnTo>
                    <a:pt x="4072127" y="0"/>
                  </a:lnTo>
                  <a:lnTo>
                    <a:pt x="0" y="0"/>
                  </a:lnTo>
                  <a:lnTo>
                    <a:pt x="0" y="752856"/>
                  </a:lnTo>
                  <a:close/>
                </a:path>
              </a:pathLst>
            </a:custGeom>
            <a:ln w="28575">
              <a:solidFill>
                <a:srgbClr val="F3F3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00372" y="3357372"/>
              <a:ext cx="4072254" cy="753110"/>
            </a:xfrm>
            <a:custGeom>
              <a:avLst/>
              <a:gdLst/>
              <a:ahLst/>
              <a:cxnLst/>
              <a:rect l="l" t="t" r="r" b="b"/>
              <a:pathLst>
                <a:path w="4072254" h="753110">
                  <a:moveTo>
                    <a:pt x="4072128" y="0"/>
                  </a:moveTo>
                  <a:lnTo>
                    <a:pt x="0" y="0"/>
                  </a:lnTo>
                  <a:lnTo>
                    <a:pt x="0" y="752855"/>
                  </a:lnTo>
                  <a:lnTo>
                    <a:pt x="4072128" y="752855"/>
                  </a:lnTo>
                  <a:lnTo>
                    <a:pt x="4072128" y="0"/>
                  </a:lnTo>
                  <a:close/>
                </a:path>
              </a:pathLst>
            </a:custGeom>
            <a:solidFill>
              <a:srgbClr val="9E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500371" y="3357371"/>
            <a:ext cx="4072254" cy="75311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194435" marR="360680" indent="-826135">
              <a:lnSpc>
                <a:spcPts val="1730"/>
              </a:lnSpc>
              <a:spcBef>
                <a:spcPts val="1235"/>
              </a:spcBef>
            </a:pP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Ориентация</a:t>
            </a:r>
            <a:r>
              <a:rPr sz="1600" b="1" spc="10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на</a:t>
            </a:r>
            <a:r>
              <a:rPr sz="1600" b="1" spc="-1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формирование</a:t>
            </a:r>
            <a:r>
              <a:rPr sz="1600" b="1" spc="-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системы ценности</a:t>
            </a:r>
            <a:r>
              <a:rPr sz="1600" b="1" spc="-2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и</a:t>
            </a:r>
            <a:r>
              <a:rPr sz="1600" b="1" spc="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мотивов</a:t>
            </a:r>
            <a:endParaRPr sz="1600">
              <a:latin typeface="Arial Narrow"/>
              <a:cs typeface="Arial Narrow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486846" y="4201858"/>
            <a:ext cx="4100829" cy="780415"/>
            <a:chOff x="4486846" y="4201858"/>
            <a:chExt cx="4100829" cy="780415"/>
          </a:xfrm>
        </p:grpSpPr>
        <p:sp>
          <p:nvSpPr>
            <p:cNvPr id="22" name="object 22"/>
            <p:cNvSpPr/>
            <p:nvPr/>
          </p:nvSpPr>
          <p:spPr>
            <a:xfrm>
              <a:off x="4501134" y="4216146"/>
              <a:ext cx="4072254" cy="751840"/>
            </a:xfrm>
            <a:custGeom>
              <a:avLst/>
              <a:gdLst/>
              <a:ahLst/>
              <a:cxnLst/>
              <a:rect l="l" t="t" r="r" b="b"/>
              <a:pathLst>
                <a:path w="4072254" h="751839">
                  <a:moveTo>
                    <a:pt x="0" y="751331"/>
                  </a:moveTo>
                  <a:lnTo>
                    <a:pt x="4072127" y="751331"/>
                  </a:lnTo>
                  <a:lnTo>
                    <a:pt x="4072127" y="0"/>
                  </a:lnTo>
                  <a:lnTo>
                    <a:pt x="0" y="0"/>
                  </a:lnTo>
                  <a:lnTo>
                    <a:pt x="0" y="751331"/>
                  </a:lnTo>
                  <a:close/>
                </a:path>
              </a:pathLst>
            </a:custGeom>
            <a:ln w="28575">
              <a:solidFill>
                <a:srgbClr val="F3F3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00372" y="4215384"/>
              <a:ext cx="4072254" cy="751840"/>
            </a:xfrm>
            <a:custGeom>
              <a:avLst/>
              <a:gdLst/>
              <a:ahLst/>
              <a:cxnLst/>
              <a:rect l="l" t="t" r="r" b="b"/>
              <a:pathLst>
                <a:path w="4072254" h="751839">
                  <a:moveTo>
                    <a:pt x="4072128" y="0"/>
                  </a:moveTo>
                  <a:lnTo>
                    <a:pt x="0" y="0"/>
                  </a:lnTo>
                  <a:lnTo>
                    <a:pt x="0" y="751332"/>
                  </a:lnTo>
                  <a:lnTo>
                    <a:pt x="4072128" y="751332"/>
                  </a:lnTo>
                  <a:lnTo>
                    <a:pt x="4072128" y="0"/>
                  </a:lnTo>
                  <a:close/>
                </a:path>
              </a:pathLst>
            </a:custGeom>
            <a:solidFill>
              <a:srgbClr val="9E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500371" y="4215384"/>
            <a:ext cx="4072254" cy="75184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algn="ctr">
              <a:lnSpc>
                <a:spcPts val="1825"/>
              </a:lnSpc>
              <a:spcBef>
                <a:spcPts val="1015"/>
              </a:spcBef>
            </a:pP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Три</a:t>
            </a:r>
            <a:r>
              <a:rPr sz="1600" b="1" spc="-4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группы</a:t>
            </a:r>
            <a:r>
              <a:rPr sz="1600" b="1" spc="-30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УУД:</a:t>
            </a:r>
            <a:r>
              <a:rPr sz="1600" b="1" spc="-4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познавательные,</a:t>
            </a:r>
            <a:endParaRPr sz="1600">
              <a:latin typeface="Arial Narrow"/>
              <a:cs typeface="Arial Narrow"/>
            </a:endParaRPr>
          </a:p>
          <a:p>
            <a:pPr algn="ctr">
              <a:lnSpc>
                <a:spcPts val="1825"/>
              </a:lnSpc>
            </a:pP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коммуникативные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 и</a:t>
            </a:r>
            <a:r>
              <a:rPr sz="1600" b="1" spc="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регулятивные</a:t>
            </a:r>
            <a:r>
              <a:rPr sz="1600" b="1" spc="1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действия</a:t>
            </a:r>
            <a:endParaRPr sz="1600">
              <a:latin typeface="Arial Narrow"/>
              <a:cs typeface="Arial Narrow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486846" y="5058346"/>
            <a:ext cx="4100829" cy="781685"/>
            <a:chOff x="4486846" y="5058346"/>
            <a:chExt cx="4100829" cy="781685"/>
          </a:xfrm>
        </p:grpSpPr>
        <p:sp>
          <p:nvSpPr>
            <p:cNvPr id="26" name="object 26"/>
            <p:cNvSpPr/>
            <p:nvPr/>
          </p:nvSpPr>
          <p:spPr>
            <a:xfrm>
              <a:off x="4501134" y="5072634"/>
              <a:ext cx="4072254" cy="753110"/>
            </a:xfrm>
            <a:custGeom>
              <a:avLst/>
              <a:gdLst/>
              <a:ahLst/>
              <a:cxnLst/>
              <a:rect l="l" t="t" r="r" b="b"/>
              <a:pathLst>
                <a:path w="4072254" h="753110">
                  <a:moveTo>
                    <a:pt x="0" y="752855"/>
                  </a:moveTo>
                  <a:lnTo>
                    <a:pt x="4072127" y="752855"/>
                  </a:lnTo>
                  <a:lnTo>
                    <a:pt x="4072127" y="0"/>
                  </a:lnTo>
                  <a:lnTo>
                    <a:pt x="0" y="0"/>
                  </a:lnTo>
                  <a:lnTo>
                    <a:pt x="0" y="752855"/>
                  </a:lnTo>
                  <a:close/>
                </a:path>
              </a:pathLst>
            </a:custGeom>
            <a:ln w="28575">
              <a:solidFill>
                <a:srgbClr val="F3F3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00372" y="5071872"/>
              <a:ext cx="4072254" cy="753110"/>
            </a:xfrm>
            <a:custGeom>
              <a:avLst/>
              <a:gdLst/>
              <a:ahLst/>
              <a:cxnLst/>
              <a:rect l="l" t="t" r="r" b="b"/>
              <a:pathLst>
                <a:path w="4072254" h="753110">
                  <a:moveTo>
                    <a:pt x="4072128" y="0"/>
                  </a:moveTo>
                  <a:lnTo>
                    <a:pt x="0" y="0"/>
                  </a:lnTo>
                  <a:lnTo>
                    <a:pt x="0" y="752855"/>
                  </a:lnTo>
                  <a:lnTo>
                    <a:pt x="4072128" y="752855"/>
                  </a:lnTo>
                  <a:lnTo>
                    <a:pt x="4072128" y="0"/>
                  </a:lnTo>
                  <a:close/>
                </a:path>
              </a:pathLst>
            </a:custGeom>
            <a:solidFill>
              <a:srgbClr val="9E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500371" y="5071871"/>
            <a:ext cx="4072254" cy="75311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517650" marR="99060" indent="-1413510">
              <a:lnSpc>
                <a:spcPts val="1730"/>
              </a:lnSpc>
              <a:spcBef>
                <a:spcPts val="1240"/>
              </a:spcBef>
            </a:pP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Конкретизация</a:t>
            </a:r>
            <a:r>
              <a:rPr sz="1600" b="1" spc="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C2043"/>
                </a:solidFill>
                <a:latin typeface="Arial Narrow"/>
                <a:cs typeface="Arial Narrow"/>
              </a:rPr>
              <a:t>и</a:t>
            </a:r>
            <a:r>
              <a:rPr sz="1600" b="1" spc="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систематизация</a:t>
            </a:r>
            <a:r>
              <a:rPr sz="1600" b="1" spc="15" dirty="0">
                <a:solidFill>
                  <a:srgbClr val="1C2043"/>
                </a:solidFill>
                <a:latin typeface="Arial Narrow"/>
                <a:cs typeface="Arial Narrow"/>
              </a:rPr>
              <a:t> </a:t>
            </a:r>
            <a:r>
              <a:rPr sz="1600" b="1" spc="-10" dirty="0">
                <a:solidFill>
                  <a:srgbClr val="1C2043"/>
                </a:solidFill>
                <a:latin typeface="Arial Narrow"/>
                <a:cs typeface="Arial Narrow"/>
              </a:rPr>
              <a:t>предметных результатов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9374" y="2971800"/>
            <a:ext cx="1029335" cy="2671445"/>
          </a:xfrm>
          <a:custGeom>
            <a:avLst/>
            <a:gdLst/>
            <a:ahLst/>
            <a:cxnLst/>
            <a:rect l="l" t="t" r="r" b="b"/>
            <a:pathLst>
              <a:path w="1029335" h="2671445">
                <a:moveTo>
                  <a:pt x="1028763" y="890651"/>
                </a:moveTo>
                <a:lnTo>
                  <a:pt x="1004163" y="876300"/>
                </a:lnTo>
                <a:lnTo>
                  <a:pt x="915073" y="824357"/>
                </a:lnTo>
                <a:lnTo>
                  <a:pt x="906322" y="826643"/>
                </a:lnTo>
                <a:lnTo>
                  <a:pt x="902347" y="833374"/>
                </a:lnTo>
                <a:lnTo>
                  <a:pt x="898372" y="840232"/>
                </a:lnTo>
                <a:lnTo>
                  <a:pt x="900671" y="848995"/>
                </a:lnTo>
                <a:lnTo>
                  <a:pt x="947483" y="876300"/>
                </a:lnTo>
                <a:lnTo>
                  <a:pt x="28575" y="876300"/>
                </a:lnTo>
                <a:lnTo>
                  <a:pt x="28575" y="28575"/>
                </a:lnTo>
                <a:lnTo>
                  <a:pt x="242887" y="28575"/>
                </a:lnTo>
                <a:lnTo>
                  <a:pt x="242887" y="14351"/>
                </a:lnTo>
                <a:lnTo>
                  <a:pt x="242887" y="0"/>
                </a:lnTo>
                <a:lnTo>
                  <a:pt x="6400" y="0"/>
                </a:lnTo>
                <a:lnTo>
                  <a:pt x="0" y="6477"/>
                </a:lnTo>
                <a:lnTo>
                  <a:pt x="0" y="898525"/>
                </a:lnTo>
                <a:lnTo>
                  <a:pt x="0" y="1755775"/>
                </a:lnTo>
                <a:lnTo>
                  <a:pt x="0" y="2613025"/>
                </a:lnTo>
                <a:lnTo>
                  <a:pt x="6400" y="2619375"/>
                </a:lnTo>
                <a:lnTo>
                  <a:pt x="947610" y="2619375"/>
                </a:lnTo>
                <a:lnTo>
                  <a:pt x="907491" y="2642743"/>
                </a:lnTo>
                <a:lnTo>
                  <a:pt x="900671" y="2646807"/>
                </a:lnTo>
                <a:lnTo>
                  <a:pt x="898372" y="2655570"/>
                </a:lnTo>
                <a:lnTo>
                  <a:pt x="902347" y="2662301"/>
                </a:lnTo>
                <a:lnTo>
                  <a:pt x="906322" y="2669159"/>
                </a:lnTo>
                <a:lnTo>
                  <a:pt x="915073" y="2671445"/>
                </a:lnTo>
                <a:lnTo>
                  <a:pt x="1004379" y="2619375"/>
                </a:lnTo>
                <a:lnTo>
                  <a:pt x="1028763" y="2605151"/>
                </a:lnTo>
                <a:lnTo>
                  <a:pt x="1004163" y="2590800"/>
                </a:lnTo>
                <a:lnTo>
                  <a:pt x="915073" y="2538857"/>
                </a:lnTo>
                <a:lnTo>
                  <a:pt x="906322" y="2541143"/>
                </a:lnTo>
                <a:lnTo>
                  <a:pt x="902347" y="2547874"/>
                </a:lnTo>
                <a:lnTo>
                  <a:pt x="898372" y="2554732"/>
                </a:lnTo>
                <a:lnTo>
                  <a:pt x="900671" y="2563495"/>
                </a:lnTo>
                <a:lnTo>
                  <a:pt x="947483" y="2590800"/>
                </a:lnTo>
                <a:lnTo>
                  <a:pt x="28575" y="2590800"/>
                </a:lnTo>
                <a:lnTo>
                  <a:pt x="28575" y="1762125"/>
                </a:lnTo>
                <a:lnTo>
                  <a:pt x="947610" y="1762125"/>
                </a:lnTo>
                <a:lnTo>
                  <a:pt x="907491" y="1785493"/>
                </a:lnTo>
                <a:lnTo>
                  <a:pt x="900671" y="1789557"/>
                </a:lnTo>
                <a:lnTo>
                  <a:pt x="898372" y="1798320"/>
                </a:lnTo>
                <a:lnTo>
                  <a:pt x="902347" y="1805051"/>
                </a:lnTo>
                <a:lnTo>
                  <a:pt x="906322" y="1811909"/>
                </a:lnTo>
                <a:lnTo>
                  <a:pt x="915073" y="1814195"/>
                </a:lnTo>
                <a:lnTo>
                  <a:pt x="1004379" y="1762125"/>
                </a:lnTo>
                <a:lnTo>
                  <a:pt x="1028763" y="1747901"/>
                </a:lnTo>
                <a:lnTo>
                  <a:pt x="1004163" y="1733550"/>
                </a:lnTo>
                <a:lnTo>
                  <a:pt x="915073" y="1681607"/>
                </a:lnTo>
                <a:lnTo>
                  <a:pt x="906322" y="1683893"/>
                </a:lnTo>
                <a:lnTo>
                  <a:pt x="902347" y="1690624"/>
                </a:lnTo>
                <a:lnTo>
                  <a:pt x="898372" y="1697482"/>
                </a:lnTo>
                <a:lnTo>
                  <a:pt x="900671" y="1706245"/>
                </a:lnTo>
                <a:lnTo>
                  <a:pt x="947483" y="1733550"/>
                </a:lnTo>
                <a:lnTo>
                  <a:pt x="28575" y="1733550"/>
                </a:lnTo>
                <a:lnTo>
                  <a:pt x="28575" y="904875"/>
                </a:lnTo>
                <a:lnTo>
                  <a:pt x="947610" y="904875"/>
                </a:lnTo>
                <a:lnTo>
                  <a:pt x="907491" y="928243"/>
                </a:lnTo>
                <a:lnTo>
                  <a:pt x="900671" y="932307"/>
                </a:lnTo>
                <a:lnTo>
                  <a:pt x="898372" y="941070"/>
                </a:lnTo>
                <a:lnTo>
                  <a:pt x="902347" y="947801"/>
                </a:lnTo>
                <a:lnTo>
                  <a:pt x="906322" y="954659"/>
                </a:lnTo>
                <a:lnTo>
                  <a:pt x="915073" y="956945"/>
                </a:lnTo>
                <a:lnTo>
                  <a:pt x="1004379" y="904875"/>
                </a:lnTo>
                <a:lnTo>
                  <a:pt x="1028763" y="890651"/>
                </a:lnTo>
                <a:close/>
              </a:path>
            </a:pathLst>
          </a:custGeom>
          <a:solidFill>
            <a:srgbClr val="033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4390" y="3669284"/>
            <a:ext cx="357505" cy="132715"/>
          </a:xfrm>
          <a:custGeom>
            <a:avLst/>
            <a:gdLst/>
            <a:ahLst/>
            <a:cxnLst/>
            <a:rect l="l" t="t" r="r" b="b"/>
            <a:pathLst>
              <a:path w="357504" h="132714">
                <a:moveTo>
                  <a:pt x="276190" y="80781"/>
                </a:moveTo>
                <a:lnTo>
                  <a:pt x="229108" y="107950"/>
                </a:lnTo>
                <a:lnTo>
                  <a:pt x="226822" y="116713"/>
                </a:lnTo>
                <a:lnTo>
                  <a:pt x="230759" y="123571"/>
                </a:lnTo>
                <a:lnTo>
                  <a:pt x="234696" y="130302"/>
                </a:lnTo>
                <a:lnTo>
                  <a:pt x="243332" y="132715"/>
                </a:lnTo>
                <a:lnTo>
                  <a:pt x="332777" y="81026"/>
                </a:lnTo>
                <a:lnTo>
                  <a:pt x="328930" y="81026"/>
                </a:lnTo>
                <a:lnTo>
                  <a:pt x="276190" y="80781"/>
                </a:lnTo>
                <a:close/>
              </a:path>
              <a:path w="357504" h="132714">
                <a:moveTo>
                  <a:pt x="300734" y="66606"/>
                </a:moveTo>
                <a:lnTo>
                  <a:pt x="276190" y="80781"/>
                </a:lnTo>
                <a:lnTo>
                  <a:pt x="328930" y="81026"/>
                </a:lnTo>
                <a:lnTo>
                  <a:pt x="328939" y="78994"/>
                </a:lnTo>
                <a:lnTo>
                  <a:pt x="321818" y="78994"/>
                </a:lnTo>
                <a:lnTo>
                  <a:pt x="300734" y="66606"/>
                </a:lnTo>
                <a:close/>
              </a:path>
              <a:path w="357504" h="132714">
                <a:moveTo>
                  <a:pt x="243967" y="0"/>
                </a:moveTo>
                <a:lnTo>
                  <a:pt x="235204" y="2286"/>
                </a:lnTo>
                <a:lnTo>
                  <a:pt x="231267" y="9144"/>
                </a:lnTo>
                <a:lnTo>
                  <a:pt x="227203" y="15875"/>
                </a:lnTo>
                <a:lnTo>
                  <a:pt x="229488" y="24638"/>
                </a:lnTo>
                <a:lnTo>
                  <a:pt x="236220" y="28702"/>
                </a:lnTo>
                <a:lnTo>
                  <a:pt x="276224" y="52206"/>
                </a:lnTo>
                <a:lnTo>
                  <a:pt x="329057" y="52451"/>
                </a:lnTo>
                <a:lnTo>
                  <a:pt x="328930" y="81026"/>
                </a:lnTo>
                <a:lnTo>
                  <a:pt x="332777" y="81026"/>
                </a:lnTo>
                <a:lnTo>
                  <a:pt x="357378" y="66802"/>
                </a:lnTo>
                <a:lnTo>
                  <a:pt x="243967" y="0"/>
                </a:lnTo>
                <a:close/>
              </a:path>
              <a:path w="357504" h="132714">
                <a:moveTo>
                  <a:pt x="126" y="50927"/>
                </a:moveTo>
                <a:lnTo>
                  <a:pt x="0" y="79502"/>
                </a:lnTo>
                <a:lnTo>
                  <a:pt x="276190" y="80781"/>
                </a:lnTo>
                <a:lnTo>
                  <a:pt x="300734" y="66606"/>
                </a:lnTo>
                <a:lnTo>
                  <a:pt x="276224" y="52206"/>
                </a:lnTo>
                <a:lnTo>
                  <a:pt x="126" y="50927"/>
                </a:lnTo>
                <a:close/>
              </a:path>
              <a:path w="357504" h="132714">
                <a:moveTo>
                  <a:pt x="321945" y="54356"/>
                </a:moveTo>
                <a:lnTo>
                  <a:pt x="300734" y="66606"/>
                </a:lnTo>
                <a:lnTo>
                  <a:pt x="321818" y="78994"/>
                </a:lnTo>
                <a:lnTo>
                  <a:pt x="321945" y="54356"/>
                </a:lnTo>
                <a:close/>
              </a:path>
              <a:path w="357504" h="132714">
                <a:moveTo>
                  <a:pt x="329048" y="54356"/>
                </a:moveTo>
                <a:lnTo>
                  <a:pt x="321945" y="54356"/>
                </a:lnTo>
                <a:lnTo>
                  <a:pt x="321818" y="78994"/>
                </a:lnTo>
                <a:lnTo>
                  <a:pt x="328939" y="78994"/>
                </a:lnTo>
                <a:lnTo>
                  <a:pt x="329048" y="54356"/>
                </a:lnTo>
                <a:close/>
              </a:path>
              <a:path w="357504" h="132714">
                <a:moveTo>
                  <a:pt x="276224" y="52206"/>
                </a:moveTo>
                <a:lnTo>
                  <a:pt x="300734" y="66606"/>
                </a:lnTo>
                <a:lnTo>
                  <a:pt x="321945" y="54356"/>
                </a:lnTo>
                <a:lnTo>
                  <a:pt x="329048" y="54356"/>
                </a:lnTo>
                <a:lnTo>
                  <a:pt x="329057" y="52451"/>
                </a:lnTo>
                <a:lnTo>
                  <a:pt x="276224" y="52206"/>
                </a:lnTo>
                <a:close/>
              </a:path>
            </a:pathLst>
          </a:custGeom>
          <a:solidFill>
            <a:srgbClr val="033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4390" y="4525771"/>
            <a:ext cx="357505" cy="132715"/>
          </a:xfrm>
          <a:custGeom>
            <a:avLst/>
            <a:gdLst/>
            <a:ahLst/>
            <a:cxnLst/>
            <a:rect l="l" t="t" r="r" b="b"/>
            <a:pathLst>
              <a:path w="357504" h="132714">
                <a:moveTo>
                  <a:pt x="276190" y="80781"/>
                </a:moveTo>
                <a:lnTo>
                  <a:pt x="229108" y="107950"/>
                </a:lnTo>
                <a:lnTo>
                  <a:pt x="226822" y="116712"/>
                </a:lnTo>
                <a:lnTo>
                  <a:pt x="230759" y="123443"/>
                </a:lnTo>
                <a:lnTo>
                  <a:pt x="234696" y="130301"/>
                </a:lnTo>
                <a:lnTo>
                  <a:pt x="243332" y="132714"/>
                </a:lnTo>
                <a:lnTo>
                  <a:pt x="332777" y="81025"/>
                </a:lnTo>
                <a:lnTo>
                  <a:pt x="328930" y="81025"/>
                </a:lnTo>
                <a:lnTo>
                  <a:pt x="276190" y="80781"/>
                </a:lnTo>
                <a:close/>
              </a:path>
              <a:path w="357504" h="132714">
                <a:moveTo>
                  <a:pt x="300734" y="66606"/>
                </a:moveTo>
                <a:lnTo>
                  <a:pt x="276190" y="80781"/>
                </a:lnTo>
                <a:lnTo>
                  <a:pt x="328930" y="81025"/>
                </a:lnTo>
                <a:lnTo>
                  <a:pt x="328939" y="78993"/>
                </a:lnTo>
                <a:lnTo>
                  <a:pt x="321818" y="78993"/>
                </a:lnTo>
                <a:lnTo>
                  <a:pt x="300734" y="66606"/>
                </a:lnTo>
                <a:close/>
              </a:path>
              <a:path w="357504" h="132714">
                <a:moveTo>
                  <a:pt x="243967" y="0"/>
                </a:moveTo>
                <a:lnTo>
                  <a:pt x="235204" y="2285"/>
                </a:lnTo>
                <a:lnTo>
                  <a:pt x="231267" y="9143"/>
                </a:lnTo>
                <a:lnTo>
                  <a:pt x="227203" y="15875"/>
                </a:lnTo>
                <a:lnTo>
                  <a:pt x="229488" y="24637"/>
                </a:lnTo>
                <a:lnTo>
                  <a:pt x="236220" y="28701"/>
                </a:lnTo>
                <a:lnTo>
                  <a:pt x="276224" y="52206"/>
                </a:lnTo>
                <a:lnTo>
                  <a:pt x="329057" y="52450"/>
                </a:lnTo>
                <a:lnTo>
                  <a:pt x="328930" y="81025"/>
                </a:lnTo>
                <a:lnTo>
                  <a:pt x="332777" y="81025"/>
                </a:lnTo>
                <a:lnTo>
                  <a:pt x="357378" y="66801"/>
                </a:lnTo>
                <a:lnTo>
                  <a:pt x="243967" y="0"/>
                </a:lnTo>
                <a:close/>
              </a:path>
              <a:path w="357504" h="132714">
                <a:moveTo>
                  <a:pt x="126" y="50926"/>
                </a:moveTo>
                <a:lnTo>
                  <a:pt x="0" y="79501"/>
                </a:lnTo>
                <a:lnTo>
                  <a:pt x="276190" y="80781"/>
                </a:lnTo>
                <a:lnTo>
                  <a:pt x="300734" y="66606"/>
                </a:lnTo>
                <a:lnTo>
                  <a:pt x="276224" y="52206"/>
                </a:lnTo>
                <a:lnTo>
                  <a:pt x="126" y="50926"/>
                </a:lnTo>
                <a:close/>
              </a:path>
              <a:path w="357504" h="132714">
                <a:moveTo>
                  <a:pt x="321945" y="54355"/>
                </a:moveTo>
                <a:lnTo>
                  <a:pt x="300734" y="66606"/>
                </a:lnTo>
                <a:lnTo>
                  <a:pt x="321818" y="78993"/>
                </a:lnTo>
                <a:lnTo>
                  <a:pt x="321945" y="54355"/>
                </a:lnTo>
                <a:close/>
              </a:path>
              <a:path w="357504" h="132714">
                <a:moveTo>
                  <a:pt x="329048" y="54355"/>
                </a:moveTo>
                <a:lnTo>
                  <a:pt x="321945" y="54355"/>
                </a:lnTo>
                <a:lnTo>
                  <a:pt x="321818" y="78993"/>
                </a:lnTo>
                <a:lnTo>
                  <a:pt x="328939" y="78993"/>
                </a:lnTo>
                <a:lnTo>
                  <a:pt x="329048" y="54355"/>
                </a:lnTo>
                <a:close/>
              </a:path>
              <a:path w="357504" h="132714">
                <a:moveTo>
                  <a:pt x="276224" y="52206"/>
                </a:moveTo>
                <a:lnTo>
                  <a:pt x="300734" y="66606"/>
                </a:lnTo>
                <a:lnTo>
                  <a:pt x="321945" y="54355"/>
                </a:lnTo>
                <a:lnTo>
                  <a:pt x="329048" y="54355"/>
                </a:lnTo>
                <a:lnTo>
                  <a:pt x="329057" y="52450"/>
                </a:lnTo>
                <a:lnTo>
                  <a:pt x="276224" y="52206"/>
                </a:lnTo>
                <a:close/>
              </a:path>
            </a:pathLst>
          </a:custGeom>
          <a:solidFill>
            <a:srgbClr val="033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4390" y="5383784"/>
            <a:ext cx="357505" cy="132715"/>
          </a:xfrm>
          <a:custGeom>
            <a:avLst/>
            <a:gdLst/>
            <a:ahLst/>
            <a:cxnLst/>
            <a:rect l="l" t="t" r="r" b="b"/>
            <a:pathLst>
              <a:path w="357504" h="132714">
                <a:moveTo>
                  <a:pt x="276190" y="80781"/>
                </a:moveTo>
                <a:lnTo>
                  <a:pt x="229108" y="107949"/>
                </a:lnTo>
                <a:lnTo>
                  <a:pt x="226822" y="116712"/>
                </a:lnTo>
                <a:lnTo>
                  <a:pt x="230759" y="123570"/>
                </a:lnTo>
                <a:lnTo>
                  <a:pt x="234696" y="130301"/>
                </a:lnTo>
                <a:lnTo>
                  <a:pt x="243332" y="132714"/>
                </a:lnTo>
                <a:lnTo>
                  <a:pt x="332777" y="81025"/>
                </a:lnTo>
                <a:lnTo>
                  <a:pt x="328930" y="81025"/>
                </a:lnTo>
                <a:lnTo>
                  <a:pt x="276190" y="80781"/>
                </a:lnTo>
                <a:close/>
              </a:path>
              <a:path w="357504" h="132714">
                <a:moveTo>
                  <a:pt x="300734" y="66606"/>
                </a:moveTo>
                <a:lnTo>
                  <a:pt x="276190" y="80781"/>
                </a:lnTo>
                <a:lnTo>
                  <a:pt x="328930" y="81025"/>
                </a:lnTo>
                <a:lnTo>
                  <a:pt x="328939" y="78993"/>
                </a:lnTo>
                <a:lnTo>
                  <a:pt x="321818" y="78993"/>
                </a:lnTo>
                <a:lnTo>
                  <a:pt x="300734" y="66606"/>
                </a:lnTo>
                <a:close/>
              </a:path>
              <a:path w="357504" h="132714">
                <a:moveTo>
                  <a:pt x="243967" y="0"/>
                </a:moveTo>
                <a:lnTo>
                  <a:pt x="235204" y="2285"/>
                </a:lnTo>
                <a:lnTo>
                  <a:pt x="231267" y="9143"/>
                </a:lnTo>
                <a:lnTo>
                  <a:pt x="227203" y="15874"/>
                </a:lnTo>
                <a:lnTo>
                  <a:pt x="229488" y="24637"/>
                </a:lnTo>
                <a:lnTo>
                  <a:pt x="236220" y="28701"/>
                </a:lnTo>
                <a:lnTo>
                  <a:pt x="276224" y="52206"/>
                </a:lnTo>
                <a:lnTo>
                  <a:pt x="329057" y="52450"/>
                </a:lnTo>
                <a:lnTo>
                  <a:pt x="328930" y="81025"/>
                </a:lnTo>
                <a:lnTo>
                  <a:pt x="332777" y="81025"/>
                </a:lnTo>
                <a:lnTo>
                  <a:pt x="357378" y="66801"/>
                </a:lnTo>
                <a:lnTo>
                  <a:pt x="243967" y="0"/>
                </a:lnTo>
                <a:close/>
              </a:path>
              <a:path w="357504" h="132714">
                <a:moveTo>
                  <a:pt x="126" y="50926"/>
                </a:moveTo>
                <a:lnTo>
                  <a:pt x="0" y="79501"/>
                </a:lnTo>
                <a:lnTo>
                  <a:pt x="276190" y="80781"/>
                </a:lnTo>
                <a:lnTo>
                  <a:pt x="300734" y="66606"/>
                </a:lnTo>
                <a:lnTo>
                  <a:pt x="276224" y="52206"/>
                </a:lnTo>
                <a:lnTo>
                  <a:pt x="126" y="50926"/>
                </a:lnTo>
                <a:close/>
              </a:path>
              <a:path w="357504" h="132714">
                <a:moveTo>
                  <a:pt x="321945" y="54355"/>
                </a:moveTo>
                <a:lnTo>
                  <a:pt x="300734" y="66606"/>
                </a:lnTo>
                <a:lnTo>
                  <a:pt x="321818" y="78993"/>
                </a:lnTo>
                <a:lnTo>
                  <a:pt x="321945" y="54355"/>
                </a:lnTo>
                <a:close/>
              </a:path>
              <a:path w="357504" h="132714">
                <a:moveTo>
                  <a:pt x="329048" y="54355"/>
                </a:moveTo>
                <a:lnTo>
                  <a:pt x="321945" y="54355"/>
                </a:lnTo>
                <a:lnTo>
                  <a:pt x="321818" y="78993"/>
                </a:lnTo>
                <a:lnTo>
                  <a:pt x="328939" y="78993"/>
                </a:lnTo>
                <a:lnTo>
                  <a:pt x="329048" y="54355"/>
                </a:lnTo>
                <a:close/>
              </a:path>
              <a:path w="357504" h="132714">
                <a:moveTo>
                  <a:pt x="276224" y="52206"/>
                </a:moveTo>
                <a:lnTo>
                  <a:pt x="300734" y="66606"/>
                </a:lnTo>
                <a:lnTo>
                  <a:pt x="321945" y="54355"/>
                </a:lnTo>
                <a:lnTo>
                  <a:pt x="329048" y="54355"/>
                </a:lnTo>
                <a:lnTo>
                  <a:pt x="329057" y="52450"/>
                </a:lnTo>
                <a:lnTo>
                  <a:pt x="276224" y="52206"/>
                </a:lnTo>
                <a:close/>
              </a:path>
            </a:pathLst>
          </a:custGeom>
          <a:solidFill>
            <a:srgbClr val="043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60057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1"/>
            <a:ext cx="8382000" cy="762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838F6"/>
                </a:solidFill>
              </a:rPr>
              <a:t>Пример задания на формирование </a:t>
            </a:r>
            <a:r>
              <a:rPr lang="ru-RU" b="1" dirty="0">
                <a:solidFill>
                  <a:srgbClr val="3838F6"/>
                </a:solidFill>
              </a:rPr>
              <a:t>планируемых результатов обучения на уроке русского </a:t>
            </a:r>
            <a:r>
              <a:rPr lang="ru-RU" b="1" dirty="0" smtClean="0">
                <a:solidFill>
                  <a:srgbClr val="3838F6"/>
                </a:solidFill>
              </a:rPr>
              <a:t>языка</a:t>
            </a:r>
            <a:endParaRPr lang="ru-RU" b="1" dirty="0">
              <a:solidFill>
                <a:srgbClr val="3838F6"/>
              </a:solidFill>
            </a:endParaRPr>
          </a:p>
          <a:p>
            <a:pPr marL="855980" algn="l">
              <a:spcAft>
                <a:spcPts val="0"/>
              </a:spcAft>
            </a:pPr>
            <a:endParaRPr lang="ru-RU" b="1" i="1" dirty="0" smtClean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  <a:p>
            <a:pPr marL="855980" algn="l">
              <a:spcAft>
                <a:spcPts val="0"/>
              </a:spcAft>
            </a:pPr>
            <a:r>
              <a:rPr lang="ru-RU" sz="2000" b="1" i="1" dirty="0" smtClean="0">
                <a:solidFill>
                  <a:srgbClr val="FF0066"/>
                </a:solidFill>
                <a:effectLst/>
                <a:latin typeface="Times New Roman"/>
                <a:ea typeface="Times New Roman"/>
              </a:rPr>
              <a:t>     </a:t>
            </a:r>
            <a:r>
              <a:rPr lang="ru-RU" sz="2800" b="1" i="1" dirty="0" smtClean="0">
                <a:solidFill>
                  <a:srgbClr val="FF0066"/>
                </a:solidFill>
                <a:effectLst/>
                <a:latin typeface="Times New Roman"/>
                <a:ea typeface="Times New Roman"/>
              </a:rPr>
              <a:t>Проектируем</a:t>
            </a:r>
            <a:r>
              <a:rPr lang="ru-RU" sz="2800" b="1" i="1" spc="-30" dirty="0" smtClean="0">
                <a:solidFill>
                  <a:srgbClr val="FF0066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i="1" spc="-20" dirty="0" smtClean="0">
                <a:solidFill>
                  <a:srgbClr val="FF0066"/>
                </a:solidFill>
                <a:effectLst/>
                <a:latin typeface="Times New Roman"/>
                <a:ea typeface="Times New Roman"/>
              </a:rPr>
              <a:t>урок</a:t>
            </a:r>
            <a:endParaRPr lang="ru-RU" sz="2800" b="1" i="1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35"/>
              </a:spcBef>
              <a:spcAft>
                <a:spcPts val="0"/>
              </a:spcAft>
            </a:pPr>
            <a:endParaRPr lang="ru-RU" b="1" i="1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35"/>
              </a:spcBef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1600" b="1" dirty="0" smtClean="0">
                <a:solidFill>
                  <a:srgbClr val="5C52DC"/>
                </a:solidFill>
                <a:effectLst/>
                <a:latin typeface="Times New Roman"/>
                <a:ea typeface="Times New Roman"/>
              </a:rPr>
              <a:t>Упражнение в учебнике 6 класса </a:t>
            </a:r>
          </a:p>
          <a:p>
            <a:pPr marL="1600200" marR="473075" lvl="3" indent="-228600" algn="l">
              <a:lnSpc>
                <a:spcPct val="115000"/>
              </a:lnSpc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77875" algn="l"/>
              </a:tabLs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Прочитайте текст. Спишите первые два абзаца, вставляя пропущенные буквы и раскрывая скобки.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134620" marR="467995" indent="47244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Здоровье —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бе..ценное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достояние не только каждого человека, но и всего общ..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ства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 При встречах,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ра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(с,</a:t>
            </a:r>
            <a:r>
              <a:rPr lang="ru-RU" sz="1600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сс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таваниях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с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бли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(с,</a:t>
            </a:r>
            <a:r>
              <a:rPr lang="ru-RU" sz="1600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з)кими и д..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рогими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людьми мы желаем им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добро..о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крепко..о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здоровья, так как это —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осн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вное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условие и залог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полн..ценной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счас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ливой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жизни.</a:t>
            </a:r>
          </a:p>
          <a:p>
            <a:pPr marL="134620" marR="468630" indent="47244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Здоровье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пом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гает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вып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лнять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наши планы, успешно решать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осн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вные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ж..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зне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н,нн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ые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задачи,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пр..одолевать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трудности 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зн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чительные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нагру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(с,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з)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ки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 Доброе здоровье, разумно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сохр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няемое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укр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пляемое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самим человеком, обеспечивает ему долгую и активную жизнь. Научные данные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св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детельствуют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о том, что у б..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льшинства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людей при с..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блюдении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ими правил есть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возм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жность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жить до ста лет. К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сож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лению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, многие люди не с..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блюдают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самых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пр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стейших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, обоснованных наукой норм здорового образа жизни. Одни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ст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..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новятся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жертвами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мал..подвижности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, другие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излишествуют в еде, третьи не умеют правильно отдыхать.</a:t>
            </a:r>
            <a:endParaRPr lang="ru-RU" sz="1400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1600200" lvl="3" indent="-228600" algn="l"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60095" algn="l"/>
              </a:tabLs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Сделайте</a:t>
            </a:r>
            <a:r>
              <a:rPr lang="ru-RU" spc="-1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морфемный</a:t>
            </a:r>
            <a:r>
              <a:rPr lang="ru-RU" spc="-2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разбор</a:t>
            </a:r>
            <a:r>
              <a:rPr lang="ru-RU" spc="-2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выделенных</a:t>
            </a:r>
            <a:r>
              <a:rPr lang="ru-RU" spc="-2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слов.</a:t>
            </a:r>
            <a:endParaRPr lang="ru-RU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1600200" lvl="3" indent="-228600" algn="l">
              <a:spcBef>
                <a:spcPts val="5"/>
              </a:spcBef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60095" algn="l"/>
              </a:tabLs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</a:t>
            </a:r>
            <a:r>
              <a:rPr lang="ru-RU" spc="-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толковому</a:t>
            </a:r>
            <a:r>
              <a:rPr lang="ru-RU" spc="-3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словарю</a:t>
            </a:r>
            <a:r>
              <a:rPr lang="ru-RU" spc="-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определите</a:t>
            </a:r>
            <a:r>
              <a:rPr lang="ru-RU" spc="-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значение</a:t>
            </a:r>
            <a:r>
              <a:rPr lang="ru-RU" spc="-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слова</a:t>
            </a:r>
            <a:r>
              <a:rPr lang="ru-RU" spc="2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b="1" i="1" spc="-1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достояние</a:t>
            </a:r>
            <a:r>
              <a:rPr lang="ru-RU" spc="-1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.</a:t>
            </a:r>
            <a:endParaRPr lang="ru-RU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docshape65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990600" cy="72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6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6301</TotalTime>
  <Words>870</Words>
  <Application>Microsoft Office PowerPoint</Application>
  <PresentationFormat>Экран (4:3)</PresentationFormat>
  <Paragraphs>155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43</cp:revision>
  <dcterms:created xsi:type="dcterms:W3CDTF">2021-12-06T16:46:00Z</dcterms:created>
  <dcterms:modified xsi:type="dcterms:W3CDTF">2022-02-01T14:44:37Z</dcterms:modified>
</cp:coreProperties>
</file>